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drawings/drawing3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  <Override PartName="/ppt/charts/colors5.xml" ContentType="application/vnd.ms-office.chartcolorstyle+xml"/>
  <Override PartName="/ppt/charts/style5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  <p:sldMasterId id="2147483706" r:id="rId2"/>
  </p:sldMasterIdLst>
  <p:notesMasterIdLst>
    <p:notesMasterId r:id="rId12"/>
  </p:notesMasterIdLst>
  <p:handoutMasterIdLst>
    <p:handoutMasterId r:id="rId13"/>
  </p:handoutMasterIdLst>
  <p:sldIdLst>
    <p:sldId id="326" r:id="rId3"/>
    <p:sldId id="358" r:id="rId4"/>
    <p:sldId id="400" r:id="rId5"/>
    <p:sldId id="426" r:id="rId6"/>
    <p:sldId id="393" r:id="rId7"/>
    <p:sldId id="419" r:id="rId8"/>
    <p:sldId id="409" r:id="rId9"/>
    <p:sldId id="431" r:id="rId10"/>
    <p:sldId id="417" r:id="rId11"/>
  </p:sldIdLst>
  <p:sldSz cx="9144000" cy="6858000" type="screen4x3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CFE"/>
    <a:srgbClr val="FF3A05"/>
    <a:srgbClr val="F83B36"/>
    <a:srgbClr val="D4A42C"/>
    <a:srgbClr val="EE6112"/>
    <a:srgbClr val="0066FF"/>
    <a:srgbClr val="09812E"/>
    <a:srgbClr val="D60093"/>
    <a:srgbClr val="1C1C1C"/>
    <a:srgbClr val="FFD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75" autoAdjust="0"/>
    <p:restoredTop sz="91511" autoAdjust="0"/>
  </p:normalViewPr>
  <p:slideViewPr>
    <p:cSldViewPr>
      <p:cViewPr varScale="1">
        <p:scale>
          <a:sx n="84" d="100"/>
          <a:sy n="84" d="100"/>
        </p:scale>
        <p:origin x="-13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Relationship Id="rId4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4.xlsx"/><Relationship Id="rId4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5.xlsx"/><Relationship Id="rId4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4069072081445991"/>
          <c:y val="4.5881797257892216E-2"/>
          <c:w val="0.69530994432418847"/>
          <c:h val="0.6448437287299126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доходы</c:v>
                </c:pt>
              </c:strCache>
            </c:strRef>
          </c:tx>
          <c:spPr>
            <a:solidFill>
              <a:schemeClr val="accent1"/>
            </a:solidFill>
            <a:ln w="317500">
              <a:solidFill>
                <a:schemeClr val="accent1"/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1"/>
            <c:invertIfNegative val="0"/>
            <c:bubble3D val="0"/>
            <c:spPr>
              <a:solidFill>
                <a:schemeClr val="accent1">
                  <a:alpha val="76000"/>
                </a:schemeClr>
              </a:solidFill>
              <a:ln w="317500">
                <a:solidFill>
                  <a:schemeClr val="accen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0F4-4139-A346-E5FFAEF1C397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en-US" baseline="0" dirty="0" smtClean="0"/>
                      <a:t> 498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A0F4-4139-A346-E5FFAEF1C39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2675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0F4-4139-A346-E5FFAEF1C397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r>
                      <a:rPr lang="en-US" baseline="0" smtClean="0"/>
                      <a:t> 675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BC9C-4AB3-A13C-54C35534229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4"/>
                <c:pt idx="0">
                  <c:v>9 месяцев 2017 г. </c:v>
                </c:pt>
                <c:pt idx="3">
                  <c:v>9 месяцев 2018 г. 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1683</c:v>
                </c:pt>
                <c:pt idx="3">
                  <c:v>1816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5D2-4C32-A438-AB65729B257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solidFill>
              <a:schemeClr val="accent2"/>
            </a:solidFill>
            <a:ln w="317500">
              <a:solidFill>
                <a:srgbClr val="00B050"/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 w="317500">
                <a:solidFill>
                  <a:srgbClr val="00B050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A0F4-4139-A346-E5FFAEF1C397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 w="317500">
                <a:solidFill>
                  <a:srgbClr val="00B050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A0F4-4139-A346-E5FFAEF1C397}"/>
              </c:ext>
            </c:extLst>
          </c:dPt>
          <c:dLbls>
            <c:dLbl>
              <c:idx val="0"/>
              <c:layout>
                <c:manualLayout>
                  <c:x val="-1.9660934033696054E-2"/>
                  <c:y val="-2.4911133943048046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959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A0F4-4139-A346-E5FFAEF1C39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737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0F4-4139-A346-E5FFAEF1C397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3611415869481884E-2"/>
                  <c:y val="4.9822267886096092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737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A0F4-4139-A346-E5FFAEF1C39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solidFill>
                  <a:srgbClr val="00B050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4"/>
                <c:pt idx="0">
                  <c:v>9 месяцев 2017 г. </c:v>
                </c:pt>
                <c:pt idx="3">
                  <c:v>9 месяцев 2018 г. 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701</c:v>
                </c:pt>
                <c:pt idx="3">
                  <c:v>481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5D2-4C32-A438-AB65729B257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rgbClr val="D4A42C"/>
            </a:solidFill>
            <a:ln w="317500">
              <a:solidFill>
                <a:srgbClr val="D4A42C"/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A0F4-4139-A346-E5FFAEF1C397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2 896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A0F4-4139-A346-E5FFAEF1C39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2987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A0F4-4139-A346-E5FFAEF1C397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r>
                      <a:rPr lang="en-US" baseline="0" smtClean="0"/>
                      <a:t> 987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A0F4-4139-A346-E5FFAEF1C39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4"/>
                <c:pt idx="0">
                  <c:v>9 месяцев 2017 г. </c:v>
                </c:pt>
                <c:pt idx="3">
                  <c:v>9 месяцев 2018 г. </c:v>
                </c:pt>
              </c:strCache>
            </c:strRef>
          </c:cat>
          <c:val>
            <c:numRef>
              <c:f>Лист1!$D$2:$D$7</c:f>
              <c:numCache>
                <c:formatCode>General</c:formatCode>
                <c:ptCount val="6"/>
                <c:pt idx="0">
                  <c:v>2114</c:v>
                </c:pt>
                <c:pt idx="3">
                  <c:v>2099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5D2-4C32-A438-AB65729B25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2"/>
        <c:overlap val="100"/>
        <c:axId val="99367168"/>
        <c:axId val="99414016"/>
      </c:barChart>
      <c:catAx>
        <c:axId val="993671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RU"/>
          </a:p>
        </c:txPr>
        <c:crossAx val="99414016"/>
        <c:crosses val="autoZero"/>
        <c:auto val="1"/>
        <c:lblAlgn val="ctr"/>
        <c:lblOffset val="100"/>
        <c:noMultiLvlLbl val="0"/>
      </c:catAx>
      <c:valAx>
        <c:axId val="99414016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9367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277777777777777E-2"/>
          <c:y val="0.11513828658272957"/>
          <c:w val="0.96944444444444444"/>
          <c:h val="0.78585629375363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9 месяцев 2017 год - 3 457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1 477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763B-446D-A7D1-A51E60C219C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443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763B-446D-A7D1-A51E60C219C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475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763B-446D-A7D1-A51E60C219C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7777777777777779E-3"/>
                  <c:y val="-1.55296727676095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18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34EA-4437-BA35-56210BE3704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959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763B-446D-A7D1-A51E60C219C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НДФЛ</c:v>
                </c:pt>
                <c:pt idx="1">
                  <c:v>Налоги на совокупный доход</c:v>
                </c:pt>
                <c:pt idx="2">
                  <c:v>Земельный налог</c:v>
                </c:pt>
                <c:pt idx="3">
                  <c:v>Налог на имущество физ.лиц</c:v>
                </c:pt>
                <c:pt idx="4">
                  <c:v>Неналоговые доходы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1476.6489999999999</c:v>
                </c:pt>
                <c:pt idx="1">
                  <c:v>442.86996658999999</c:v>
                </c:pt>
                <c:pt idx="2" formatCode="0.0">
                  <c:v>475.05099999999999</c:v>
                </c:pt>
                <c:pt idx="3" formatCode="0.0">
                  <c:v>17.553999999999998</c:v>
                </c:pt>
                <c:pt idx="4" formatCode="0.0">
                  <c:v>959.46600000000001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4EA-4437-BA35-56210BE3704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9 месяцев 2018 год - 3 413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1 612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63B-446D-A7D1-A51E60C219C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491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763B-446D-A7D1-A51E60C219C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426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763B-446D-A7D1-A51E60C219C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"/>
                  <c:y val="-3.771491957848041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34EA-4437-BA35-56210BE3704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737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3B31-495C-A26C-A263EB05466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НДФЛ</c:v>
                </c:pt>
                <c:pt idx="1">
                  <c:v>Налоги на совокупный доход</c:v>
                </c:pt>
                <c:pt idx="2">
                  <c:v>Земельный налог</c:v>
                </c:pt>
                <c:pt idx="3">
                  <c:v>Налог на имущество физ.лиц</c:v>
                </c:pt>
                <c:pt idx="4">
                  <c:v>Неналоговые доходы</c:v>
                </c:pt>
              </c:strCache>
            </c:strRef>
          </c:cat>
          <c:val>
            <c:numRef>
              <c:f>Лист1!$C$2:$C$6</c:f>
              <c:numCache>
                <c:formatCode>#,##0.0</c:formatCode>
                <c:ptCount val="5"/>
                <c:pt idx="0">
                  <c:v>1612.357</c:v>
                </c:pt>
                <c:pt idx="1">
                  <c:v>490.61864807000001</c:v>
                </c:pt>
                <c:pt idx="2">
                  <c:v>426.01900000000001</c:v>
                </c:pt>
                <c:pt idx="3">
                  <c:v>49.796999999999997</c:v>
                </c:pt>
                <c:pt idx="4">
                  <c:v>737.33699999999999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4EA-4437-BA35-56210BE3704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1147008"/>
        <c:axId val="101148544"/>
        <c:extLst xmlns:c16r2="http://schemas.microsoft.com/office/drawing/2015/06/chart"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Лист1!$D$1</c15:sqref>
                        </c15:formulaRef>
                      </c:ext>
                    </c:extLst>
                    <c:strCache>
                      <c:ptCount val="1"/>
                      <c:pt idx="0">
                        <c:v>Ряд 3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ru-RU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6r2="http://schemas.microsoft.com/office/drawing/2015/06/chart"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Лист1!$A$2:$A$6</c15:sqref>
                        </c15:formulaRef>
                      </c:ext>
                    </c:extLst>
                    <c:strCache>
                      <c:ptCount val="5"/>
                      <c:pt idx="0">
                        <c:v>НДФЛ</c:v>
                      </c:pt>
                      <c:pt idx="1">
                        <c:v>Налоги на совокупный доход</c:v>
                      </c:pt>
                      <c:pt idx="2">
                        <c:v>Земельный налог</c:v>
                      </c:pt>
                      <c:pt idx="3">
                        <c:v>Налог на имущество физ.лиц</c:v>
                      </c:pt>
                      <c:pt idx="4">
                        <c:v>Неналоговые доходы</c:v>
                      </c:pt>
                    </c:strCache>
                  </c:strRef>
                </c:cat>
                <c:val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Лист1!$D$2:$D$6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</c:numCache>
                  </c:numRef>
                </c:val>
                <c:extLst xmlns:c16r2="http://schemas.microsoft.com/office/drawing/2015/06/chart">
                  <c:ext xmlns:c16="http://schemas.microsoft.com/office/drawing/2014/chart" uri="{C3380CC4-5D6E-409C-BE32-E72D297353CC}">
                    <c16:uniqueId val="{00000004-34EA-4437-BA35-56210BE37049}"/>
                  </c:ext>
                </c:extLst>
              </c15:ser>
            </c15:filteredBarSeries>
          </c:ext>
        </c:extLst>
      </c:barChart>
      <c:catAx>
        <c:axId val="1011470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222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RU"/>
          </a:p>
        </c:txPr>
        <c:crossAx val="101148544"/>
        <c:crosses val="autoZero"/>
        <c:auto val="1"/>
        <c:lblAlgn val="ctr"/>
        <c:lblOffset val="100"/>
        <c:noMultiLvlLbl val="0"/>
      </c:catAx>
      <c:valAx>
        <c:axId val="101148544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one"/>
        <c:crossAx val="101147008"/>
        <c:crosses val="autoZero"/>
        <c:crossBetween val="between"/>
      </c:valAx>
      <c:spPr>
        <a:solidFill>
          <a:schemeClr val="accent1">
            <a:lumMod val="40000"/>
            <a:lumOff val="60000"/>
          </a:schemeClr>
        </a:solidFill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644443004985756E-2"/>
          <c:y val="1.2185290482616462E-2"/>
          <c:w val="0.94506981873105833"/>
          <c:h val="0.578321170752158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Лист2!$C$3</c:f>
              <c:strCache>
                <c:ptCount val="1"/>
                <c:pt idx="0">
                  <c:v>2017 год  - 959 млн. рублей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E4F4-422D-9234-A289D93262F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Лист2!$B$4:$B$11</c:f>
              <c:strCache>
                <c:ptCount val="8"/>
                <c:pt idx="0">
                  <c:v>Арендая плата за землю</c:v>
                </c:pt>
                <c:pt idx="1">
                  <c:v>Аренда имущества</c:v>
                </c:pt>
                <c:pt idx="2">
                  <c:v>Прочие поступления от использования имущества</c:v>
                </c:pt>
                <c:pt idx="3">
                  <c:v>Плата за негативное воздействие на окружающую среду</c:v>
                </c:pt>
                <c:pt idx="4">
                  <c:v>Реализация имущества</c:v>
                </c:pt>
                <c:pt idx="5">
                  <c:v>Продажа земельных участков</c:v>
                </c:pt>
                <c:pt idx="6">
                  <c:v>Штрафы</c:v>
                </c:pt>
                <c:pt idx="7">
                  <c:v>Прочие</c:v>
                </c:pt>
              </c:strCache>
            </c:strRef>
          </c:cat>
          <c:val>
            <c:numRef>
              <c:f>Лист2!$C$4:$C$11</c:f>
              <c:numCache>
                <c:formatCode>#,##0</c:formatCode>
                <c:ptCount val="8"/>
                <c:pt idx="0">
                  <c:v>579</c:v>
                </c:pt>
                <c:pt idx="1">
                  <c:v>24</c:v>
                </c:pt>
                <c:pt idx="2">
                  <c:v>108</c:v>
                </c:pt>
                <c:pt idx="3">
                  <c:v>26</c:v>
                </c:pt>
                <c:pt idx="4">
                  <c:v>21</c:v>
                </c:pt>
                <c:pt idx="5">
                  <c:v>133</c:v>
                </c:pt>
                <c:pt idx="6">
                  <c:v>53</c:v>
                </c:pt>
                <c:pt idx="7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4F4-422D-9234-A289D93262FE}"/>
            </c:ext>
          </c:extLst>
        </c:ser>
        <c:ser>
          <c:idx val="1"/>
          <c:order val="1"/>
          <c:tx>
            <c:strRef>
              <c:f>Лист2!$D$3</c:f>
              <c:strCache>
                <c:ptCount val="1"/>
                <c:pt idx="0">
                  <c:v>2018 год - 737 млн. рублей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>
              <a:softEdge rad="0"/>
            </a:effectLst>
            <a:scene3d>
              <a:camera prst="orthographicFront"/>
              <a:lightRig rig="threePt" dir="t"/>
            </a:scene3d>
            <a:sp3d>
              <a:bevelT/>
              <a:bevelB w="0" h="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Лист2!$B$4:$B$11</c:f>
              <c:strCache>
                <c:ptCount val="8"/>
                <c:pt idx="0">
                  <c:v>Арендая плата за землю</c:v>
                </c:pt>
                <c:pt idx="1">
                  <c:v>Аренда имущества</c:v>
                </c:pt>
                <c:pt idx="2">
                  <c:v>Прочие поступления от использования имущества</c:v>
                </c:pt>
                <c:pt idx="3">
                  <c:v>Плата за негативное воздействие на окружающую среду</c:v>
                </c:pt>
                <c:pt idx="4">
                  <c:v>Реализация имущества</c:v>
                </c:pt>
                <c:pt idx="5">
                  <c:v>Продажа земельных участков</c:v>
                </c:pt>
                <c:pt idx="6">
                  <c:v>Штрафы</c:v>
                </c:pt>
                <c:pt idx="7">
                  <c:v>Прочие</c:v>
                </c:pt>
              </c:strCache>
            </c:strRef>
          </c:cat>
          <c:val>
            <c:numRef>
              <c:f>Лист2!$D$4:$D$11</c:f>
              <c:numCache>
                <c:formatCode>#,##0</c:formatCode>
                <c:ptCount val="8"/>
                <c:pt idx="0">
                  <c:v>441.065</c:v>
                </c:pt>
                <c:pt idx="1">
                  <c:v>25.498000000000001</c:v>
                </c:pt>
                <c:pt idx="2">
                  <c:v>60.493000000000002</c:v>
                </c:pt>
                <c:pt idx="3">
                  <c:v>16.085999999999999</c:v>
                </c:pt>
                <c:pt idx="4">
                  <c:v>19.113</c:v>
                </c:pt>
                <c:pt idx="5">
                  <c:v>120.363</c:v>
                </c:pt>
                <c:pt idx="6">
                  <c:v>38.457000000000001</c:v>
                </c:pt>
                <c:pt idx="7">
                  <c:v>16.3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4F4-422D-9234-A289D93262F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7"/>
        <c:axId val="101279616"/>
        <c:axId val="101281152"/>
      </c:barChart>
      <c:catAx>
        <c:axId val="101279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1281152"/>
        <c:crosses val="autoZero"/>
        <c:auto val="1"/>
        <c:lblAlgn val="ctr"/>
        <c:lblOffset val="100"/>
        <c:noMultiLvlLbl val="0"/>
      </c:catAx>
      <c:valAx>
        <c:axId val="101281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1279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0000010941831256E-2"/>
          <c:y val="0.82916905769474325"/>
          <c:w val="0.89999997811633747"/>
          <c:h val="0.157519794218734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2">
        <a:lumMod val="90000"/>
      </a:schemeClr>
    </a:solidFill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0"/>
      <c:rotY val="24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explosion val="15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25E8-481C-B2E5-823A3B534950}"/>
              </c:ext>
            </c:extLst>
          </c:dPt>
          <c:dPt>
            <c:idx val="1"/>
            <c:bubble3D val="0"/>
            <c:explosion val="25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5E8-481C-B2E5-823A3B534950}"/>
              </c:ext>
            </c:extLst>
          </c:dPt>
          <c:dPt>
            <c:idx val="2"/>
            <c:bubble3D val="0"/>
            <c:explosion val="25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25E8-481C-B2E5-823A3B534950}"/>
              </c:ext>
            </c:extLst>
          </c:dPt>
          <c:dPt>
            <c:idx val="3"/>
            <c:bubble3D val="0"/>
            <c:explosion val="25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5E8-481C-B2E5-823A3B534950}"/>
              </c:ext>
            </c:extLst>
          </c:dPt>
          <c:dPt>
            <c:idx val="4"/>
            <c:bubble3D val="0"/>
            <c:explosion val="25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25E8-481C-B2E5-823A3B534950}"/>
              </c:ext>
            </c:extLst>
          </c:dPt>
          <c:dPt>
            <c:idx val="5"/>
            <c:bubble3D val="0"/>
            <c:explosion val="25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5E8-481C-B2E5-823A3B534950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baseline="0" dirty="0" smtClean="0"/>
                      <a:t>3 985,4</a:t>
                    </a:r>
                    <a:r>
                      <a:rPr lang="en-US" baseline="0" dirty="0"/>
                      <a:t>
</a:t>
                    </a:r>
                    <a:r>
                      <a:rPr lang="en-US" baseline="0" dirty="0" smtClean="0"/>
                      <a:t>61%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25E8-481C-B2E5-823A3B53495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5686789151356114E-2"/>
                  <c:y val="-0.12749035913170337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25E8-481C-B2E5-823A3B53495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197,0</a:t>
                    </a:r>
                    <a:r>
                      <a:rPr lang="en-US" baseline="0" dirty="0"/>
                      <a:t>
</a:t>
                    </a:r>
                    <a:fld id="{E4B96D0D-6097-4DD1-AE88-1E21B6AFE09A}" type="PERCENTAGE">
                      <a:rPr lang="en-US" baseline="0"/>
                      <a:pPr/>
                      <a:t>[ПРОЦЕНТ]</a:t>
                    </a:fld>
                    <a:endParaRPr lang="en-US" baseline="0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25E8-481C-B2E5-823A3B534950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478,9</a:t>
                    </a:r>
                    <a:r>
                      <a:rPr lang="en-US" baseline="0" dirty="0"/>
                      <a:t>
</a:t>
                    </a:r>
                    <a:r>
                      <a:rPr lang="en-US" baseline="0" dirty="0" smtClean="0"/>
                      <a:t>7%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25E8-481C-B2E5-823A3B53495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baseline="0" dirty="0" smtClean="0"/>
                      <a:t>1 295,2</a:t>
                    </a:r>
                    <a:r>
                      <a:rPr lang="en-US" baseline="0" dirty="0"/>
                      <a:t>
</a:t>
                    </a:r>
                    <a:r>
                      <a:rPr lang="en-US" baseline="0" dirty="0" smtClean="0"/>
                      <a:t>20%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25E8-481C-B2E5-823A3B53495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prstClr val="black">
                  <a:lumMod val="75000"/>
                  <a:lumOff val="25000"/>
                </a:prst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lt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pattFill prst="pct75">
                    <a:fgClr>
                      <a:schemeClr val="dk1">
                        <a:lumMod val="75000"/>
                        <a:lumOff val="25000"/>
                      </a:schemeClr>
                    </a:fgClr>
                    <a:bgClr>
                      <a:schemeClr val="dk1">
                        <a:lumMod val="65000"/>
                        <a:lumOff val="35000"/>
                      </a:schemeClr>
                    </a:bgClr>
                  </a:pattFill>
                  <a:ln>
                    <a:noFill/>
                  </a:ln>
                </c15:spPr>
                <c15:layout/>
              </c:ext>
            </c:extLst>
          </c:dLbls>
          <c:cat>
            <c:strRef>
              <c:f>Лист1!$A$2:$A$7</c:f>
              <c:strCache>
                <c:ptCount val="6"/>
                <c:pt idx="0">
                  <c:v>Оплата труда с начислениями</c:v>
                </c:pt>
                <c:pt idx="1">
                  <c:v>Расходы на питание детей и выплату компенсации части родительской платы за посещение дошкольных образовательных учреждений</c:v>
                </c:pt>
                <c:pt idx="2">
                  <c:v>Обязательные платежи (налоги,  отрицательные трансферты)</c:v>
                </c:pt>
                <c:pt idx="3">
                  <c:v>Коммунальных услуги и расходы по содержанию помещений бюджетных учреждений</c:v>
                </c:pt>
                <c:pt idx="4">
                  <c:v>Благоустройство и содержание городского хозяйства</c:v>
                </c:pt>
                <c:pt idx="5">
                  <c:v>Прочие 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3985.4070000000002</c:v>
                </c:pt>
                <c:pt idx="1">
                  <c:v>203.90299999999999</c:v>
                </c:pt>
                <c:pt idx="2">
                  <c:v>197.03899999999999</c:v>
                </c:pt>
                <c:pt idx="3">
                  <c:v>478.93799999999999</c:v>
                </c:pt>
                <c:pt idx="4">
                  <c:v>1295.192</c:v>
                </c:pt>
                <c:pt idx="5">
                  <c:v>406.68200000000002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25E8-481C-B2E5-823A3B534950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Лист1!$B$1</c15:sqref>
                        </c15:formulaRef>
                      </c:ext>
                    </c:extLst>
                    <c:strCache>
                      <c:ptCount val="1"/>
                      <c:pt idx="0">
                        <c:v>Продажи</c:v>
                      </c:pt>
                    </c:strCache>
                  </c:strRef>
                </c15:tx>
              </c15:filteredSeriesTitle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3321391076115452"/>
          <c:y val="7.7213043791934208E-2"/>
          <c:w val="0.35845275590551362"/>
          <c:h val="0.8952754300446617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RU"/>
        </a:p>
      </c:txPr>
    </c:legend>
    <c:plotVisOnly val="1"/>
    <c:dispBlanksAs val="zero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0"/>
      <c:rotY val="24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explosion val="5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25E8-481C-B2E5-823A3B53495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5E8-481C-B2E5-823A3B534950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25E8-481C-B2E5-823A3B53495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5E8-481C-B2E5-823A3B53495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25E8-481C-B2E5-823A3B53495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5E8-481C-B2E5-823A3B534950}"/>
              </c:ext>
            </c:extLst>
          </c:dPt>
          <c:dPt>
            <c:idx val="6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5239-4544-8B2C-9FE12149EE44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DAB1-4586-9A42-7A7ED146CEF0}"/>
              </c:ext>
            </c:extLst>
          </c:dPt>
          <c:dLbls>
            <c:dLbl>
              <c:idx val="0"/>
              <c:layout>
                <c:manualLayout>
                  <c:x val="8.5840988626421661E-3"/>
                  <c:y val="-0.14637308696995638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311,7</a:t>
                    </a:r>
                    <a:r>
                      <a:rPr lang="en-US" baseline="0" dirty="0"/>
                      <a:t>
</a:t>
                    </a:r>
                    <a:r>
                      <a:rPr lang="en-US" baseline="0" dirty="0" smtClean="0"/>
                      <a:t>24%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25E8-481C-B2E5-823A3B534950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5263123359580086"/>
                  <c:y val="1.986365981381182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479,8</a:t>
                    </a:r>
                  </a:p>
                  <a:p>
                    <a:r>
                      <a:rPr lang="en-US" dirty="0" smtClean="0"/>
                      <a:t>37%</a:t>
                    </a:r>
                  </a:p>
                  <a:p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25E8-481C-B2E5-823A3B534950}"/>
                </c:ext>
                <c:ext xmlns:c15="http://schemas.microsoft.com/office/drawing/2012/chart" uri="{CE6537A1-D6FC-4f65-9D91-7224C49458BB}">
                  <c15:layout>
                    <c:manualLayout>
                      <c:w val="8.5536745406824141E-2"/>
                      <c:h val="9.230629443545281E-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1.4139763779527558E-2"/>
                  <c:y val="-0.12914033265589778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16,6</a:t>
                    </a:r>
                    <a:r>
                      <a:rPr lang="en-US" baseline="0" dirty="0"/>
                      <a:t>
</a:t>
                    </a:r>
                    <a:fld id="{E4B96D0D-6097-4DD1-AE88-1E21B6AFE09A}" type="PERCENTAGE">
                      <a:rPr lang="en-US" baseline="0"/>
                      <a:pPr/>
                      <a:t>[ПРОЦЕНТ]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25E8-481C-B2E5-823A3B534950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baseline="0" dirty="0" smtClean="0"/>
                      <a:t>94,4</a:t>
                    </a:r>
                    <a:r>
                      <a:rPr lang="en-US" baseline="0" dirty="0"/>
                      <a:t>
</a:t>
                    </a:r>
                    <a:r>
                      <a:rPr lang="en-US" baseline="0" dirty="0" smtClean="0"/>
                      <a:t>7%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25E8-481C-B2E5-823A3B534950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baseline="0" dirty="0" smtClean="0"/>
                      <a:t>88,4</a:t>
                    </a:r>
                    <a:r>
                      <a:rPr lang="en-US" baseline="0" dirty="0"/>
                      <a:t>
</a:t>
                    </a:r>
                    <a:r>
                      <a:rPr lang="en-US" baseline="0" dirty="0" smtClean="0"/>
                      <a:t>7%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25E8-481C-B2E5-823A3B534950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2.6439960629921259E-2"/>
                  <c:y val="-2.304909390130854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25E8-481C-B2E5-823A3B534950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5379593175853055E-2"/>
                  <c:y val="-6.802852580812460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5239-4544-8B2C-9FE12149EE44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prstClr val="black">
                  <a:lumMod val="75000"/>
                  <a:lumOff val="25000"/>
                </a:prst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lt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pattFill prst="pct75">
                    <a:fgClr>
                      <a:schemeClr val="dk1">
                        <a:lumMod val="75000"/>
                        <a:lumOff val="25000"/>
                      </a:schemeClr>
                    </a:fgClr>
                    <a:bgClr>
                      <a:schemeClr val="dk1">
                        <a:lumMod val="65000"/>
                        <a:lumOff val="35000"/>
                      </a:schemeClr>
                    </a:bgClr>
                  </a:pattFill>
                  <a:ln>
                    <a:noFill/>
                  </a:ln>
                </c15:spPr>
              </c:ext>
            </c:extLst>
          </c:dLbls>
          <c:cat>
            <c:strRef>
              <c:f>Лист1!$A$2:$A$9</c:f>
              <c:strCache>
                <c:ptCount val="8"/>
                <c:pt idx="0">
                  <c:v>Дорожное хозяйство</c:v>
                </c:pt>
                <c:pt idx="1">
                  <c:v>Транспорт</c:v>
                </c:pt>
                <c:pt idx="2">
                  <c:v>Мероприятия по землеустройству и землепользованию</c:v>
                </c:pt>
                <c:pt idx="3">
                  <c:v>Уличное освещение</c:v>
                </c:pt>
                <c:pt idx="4">
                  <c:v>Благоустройство, озеленение, содержание парков и скверов </c:v>
                </c:pt>
                <c:pt idx="5">
                  <c:v>Охрана окружающей среды</c:v>
                </c:pt>
                <c:pt idx="6">
                  <c:v>Капитальный ремонт МКД</c:v>
                </c:pt>
                <c:pt idx="7">
                  <c:v>Прочие</c:v>
                </c:pt>
              </c:strCache>
            </c:strRef>
          </c:cat>
          <c:val>
            <c:numRef>
              <c:f>Лист1!$B$2:$B$9</c:f>
              <c:numCache>
                <c:formatCode>#,##0.0</c:formatCode>
                <c:ptCount val="8"/>
                <c:pt idx="0">
                  <c:v>311.7</c:v>
                </c:pt>
                <c:pt idx="1">
                  <c:v>479.8</c:v>
                </c:pt>
                <c:pt idx="2">
                  <c:v>16.600000000000001</c:v>
                </c:pt>
                <c:pt idx="3">
                  <c:v>94.4</c:v>
                </c:pt>
                <c:pt idx="4">
                  <c:v>88.4</c:v>
                </c:pt>
                <c:pt idx="5">
                  <c:v>4.0559669999999999</c:v>
                </c:pt>
                <c:pt idx="6">
                  <c:v>267.3</c:v>
                </c:pt>
                <c:pt idx="7">
                  <c:v>32.6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25E8-481C-B2E5-823A3B534950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Лист1!$B$1</c15:sqref>
                        </c15:formulaRef>
                      </c:ext>
                    </c:extLst>
                    <c:strCache>
                      <c:ptCount val="1"/>
                      <c:pt idx="0">
                        <c:v>Столбец2</c:v>
                      </c:pt>
                    </c:strCache>
                  </c:strRef>
                </c15:tx>
              </c15:filteredSeriesTitle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9571391076115485"/>
          <c:y val="5.7764557268731462E-2"/>
          <c:w val="0.30289720034995632"/>
          <c:h val="0.7504922525941524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RU"/>
        </a:p>
      </c:txPr>
    </c:legend>
    <c:plotVisOnly val="1"/>
    <c:dispBlanksAs val="zero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  <c:spPr>
        <a:noFill/>
        <a:ln w="6350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2.1126538818232749E-2"/>
          <c:y val="5.8246969300575727E-2"/>
          <c:w val="0.95624596376762949"/>
          <c:h val="0.7809241285886482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ABE1F4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ABE1F4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EA2-487A-87A2-37F763FFAD9B}"/>
              </c:ext>
            </c:extLst>
          </c:dPt>
          <c:dPt>
            <c:idx val="1"/>
            <c:invertIfNegative val="0"/>
            <c:bubble3D val="0"/>
            <c:spPr>
              <a:solidFill>
                <a:srgbClr val="00C7DC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5EA2-487A-87A2-37F763FFAD9B}"/>
              </c:ext>
            </c:extLst>
          </c:dPt>
          <c:dPt>
            <c:idx val="2"/>
            <c:invertIfNegative val="0"/>
            <c:bubble3D val="0"/>
            <c:spPr>
              <a:solidFill>
                <a:srgbClr val="1786AD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EA2-487A-87A2-37F763FFAD9B}"/>
              </c:ext>
            </c:extLst>
          </c:dPt>
          <c:dPt>
            <c:idx val="3"/>
            <c:invertIfNegative val="0"/>
            <c:bubble3D val="0"/>
            <c:spPr>
              <a:solidFill>
                <a:srgbClr val="115972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5EA2-487A-87A2-37F763FFAD9B}"/>
              </c:ext>
            </c:extLst>
          </c:dPt>
          <c:dLbls>
            <c:dLbl>
              <c:idx val="0"/>
              <c:layout>
                <c:manualLayout>
                  <c:x val="1.0322892648546718E-2"/>
                  <c:y val="-3.70200355995833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EA2-487A-87A2-37F763FFAD9B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0550187114831238E-2"/>
                  <c:y val="-4.49039469312613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5EA2-487A-87A2-37F763FFAD9B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0665153271375618E-2"/>
                  <c:y val="-2.54798640859911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EA2-487A-87A2-37F763FFAD9B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9472894044704262E-2"/>
                  <c:y val="-3.56718097203876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EA2-487A-87A2-37F763FFAD9B}"/>
                </c:ext>
                <c:ext xmlns:c15="http://schemas.microsoft.com/office/drawing/2012/chart" uri="{CE6537A1-D6FC-4f65-9D91-7224C49458BB}">
                  <c15:layout>
                    <c:manualLayout>
                      <c:w val="0.1775987395369866"/>
                      <c:h val="9.4734134671715028E-2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-6.036153948066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5EA2-487A-87A2-37F763FFAD9B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4.376211612348212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EA2-487A-87A2-37F763FFAD9B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 b="1">
                    <a:solidFill>
                      <a:srgbClr val="FF3E7D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9 месяцев 2018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2072.3000000000002</c:v>
                </c:pt>
                <c:pt idx="1">
                  <c:v>2499.1</c:v>
                </c:pt>
                <c:pt idx="2">
                  <c:v>2970.1</c:v>
                </c:pt>
                <c:pt idx="3">
                  <c:v>2292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7-5EA2-487A-87A2-37F763FFAD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4"/>
        <c:gapDepth val="282"/>
        <c:shape val="box"/>
        <c:axId val="39872384"/>
        <c:axId val="39873920"/>
        <c:axId val="0"/>
      </c:bar3DChart>
      <c:catAx>
        <c:axId val="398723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1786AD"/>
                </a:solidFill>
                <a:latin typeface="Tahoma" pitchFamily="34" charset="0"/>
                <a:cs typeface="Tahoma" pitchFamily="34" charset="0"/>
              </a:defRPr>
            </a:pPr>
            <a:endParaRPr lang="ru-RU"/>
          </a:p>
        </c:txPr>
        <c:crossAx val="39873920"/>
        <c:crosses val="autoZero"/>
        <c:auto val="1"/>
        <c:lblAlgn val="ctr"/>
        <c:lblOffset val="100"/>
        <c:noMultiLvlLbl val="0"/>
      </c:catAx>
      <c:valAx>
        <c:axId val="3987392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987238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>
          <a:solidFill>
            <a:schemeClr val="bg1"/>
          </a:solidFill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278999582591422"/>
          <c:y val="0.20124323833693153"/>
          <c:w val="0.77795695797548914"/>
          <c:h val="0.5687360262557285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экономия</c:v>
                </c:pt>
              </c:strCache>
            </c:strRef>
          </c:tx>
          <c:spPr>
            <a:ln w="88900" cap="rnd" cmpd="sng">
              <a:solidFill>
                <a:srgbClr val="DE2273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DE2273"/>
              </a:soli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dLbls>
            <c:dLbl>
              <c:idx val="0"/>
              <c:layout>
                <c:manualLayout>
                  <c:x val="-5.5321370012332671E-2"/>
                  <c:y val="-7.0257164991237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ABA2-42C7-9756-08BD98B92DF4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5.3694270894322917E-2"/>
                  <c:y val="-8.84719855445217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BA2-42C7-9756-08BD98B92DF4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4.393167618626416E-2"/>
                  <c:y val="-4.42359927722608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ABA2-42C7-9756-08BD98B92DF4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5.1379476216965043E-2"/>
                  <c:y val="9.627833721021480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122,8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BA2-42C7-9756-08BD98B92DF4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rgbClr val="1786AD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9 месяцев 2018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64.2</c:v>
                </c:pt>
                <c:pt idx="1">
                  <c:v>76.2</c:v>
                </c:pt>
                <c:pt idx="2">
                  <c:v>133</c:v>
                </c:pt>
                <c:pt idx="3">
                  <c:v>122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ABA2-42C7-9756-08BD98B92D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9904384"/>
        <c:axId val="39905920"/>
      </c:lineChart>
      <c:catAx>
        <c:axId val="399043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9905920"/>
        <c:crosses val="autoZero"/>
        <c:auto val="1"/>
        <c:lblAlgn val="ctr"/>
        <c:lblOffset val="100"/>
        <c:noMultiLvlLbl val="0"/>
      </c:catAx>
      <c:valAx>
        <c:axId val="3990592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9904384"/>
        <c:crosses val="autoZero"/>
        <c:crossBetween val="between"/>
      </c:valAx>
      <c:spPr>
        <a:noFill/>
        <a:ln cmpd="sng">
          <a:noFill/>
        </a:ln>
        <a:effectLst/>
      </c:spPr>
    </c:plotArea>
    <c:legend>
      <c:legendPos val="t"/>
      <c:layout>
        <c:manualLayout>
          <c:xMode val="edge"/>
          <c:yMode val="edge"/>
          <c:x val="7.5395545233227362E-2"/>
          <c:y val="0.87294886061072718"/>
          <c:w val="0.82132741752624183"/>
          <c:h val="8.777157872217357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ru-RU" sz="2000" b="1" i="0" u="none" strike="noStrike" kern="1200" baseline="0">
              <a:solidFill>
                <a:srgbClr val="1786A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0.06281</cdr:x>
      <cdr:y>0.87288</cdr:y>
    </cdr:from>
    <cdr:to>
      <cdr:x>0.332</cdr:x>
      <cdr:y>0.94515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504056" y="4450051"/>
          <a:ext cx="2160240" cy="368420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dirty="0">
              <a:ln>
                <a:solidFill>
                  <a:schemeClr val="tx1"/>
                </a:solidFill>
              </a:ln>
              <a:noFill/>
              <a:latin typeface="Times New Roman" pitchFamily="18" charset="0"/>
            </a:rPr>
            <a:t> </a:t>
          </a:r>
          <a:r>
            <a:rPr lang="ru-RU" dirty="0" smtClean="0">
              <a:ln>
                <a:solidFill>
                  <a:schemeClr val="tx1"/>
                </a:solidFill>
              </a:ln>
              <a:noFill/>
              <a:latin typeface="Times New Roman" pitchFamily="18" charset="0"/>
            </a:rPr>
            <a:t>            Налоговые доходы</a:t>
          </a:r>
          <a:endParaRPr lang="ru-RU" dirty="0">
            <a:ln>
              <a:solidFill>
                <a:schemeClr val="tx1"/>
              </a:solidFill>
            </a:ln>
            <a:noFill/>
            <a:latin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0.34995</cdr:x>
      <cdr:y>0.87288</cdr:y>
    </cdr:from>
    <cdr:to>
      <cdr:x>0.64606</cdr:x>
      <cdr:y>0.94515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2808312" y="4450051"/>
          <a:ext cx="2376264" cy="368420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>
              <a:ln>
                <a:solidFill>
                  <a:schemeClr val="tx1"/>
                </a:solidFill>
              </a:ln>
              <a:noFill/>
            </a:rPr>
            <a:t> </a:t>
          </a:r>
          <a:r>
            <a:rPr lang="ru-RU" dirty="0" smtClean="0">
              <a:ln>
                <a:solidFill>
                  <a:schemeClr val="tx1"/>
                </a:solidFill>
              </a:ln>
              <a:noFill/>
            </a:rPr>
            <a:t>         </a:t>
          </a:r>
          <a:r>
            <a:rPr lang="ru-RU" dirty="0" smtClean="0">
              <a:ln>
                <a:solidFill>
                  <a:schemeClr val="tx1"/>
                </a:solidFill>
              </a:ln>
              <a:noFill/>
              <a:latin typeface="Times New Roman" pitchFamily="18" charset="0"/>
            </a:rPr>
            <a:t>Неналоговые доходы</a:t>
          </a:r>
          <a:endParaRPr lang="ru-RU" dirty="0">
            <a:ln>
              <a:solidFill>
                <a:schemeClr val="tx1"/>
              </a:solidFill>
            </a:ln>
            <a:noFill/>
            <a:latin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0.07178</cdr:x>
      <cdr:y>0.887</cdr:y>
    </cdr:from>
    <cdr:to>
      <cdr:x>0.08959</cdr:x>
      <cdr:y>0.91409</cdr:y>
    </cdr:to>
    <cdr:sp macro="" textlink="">
      <cdr:nvSpPr>
        <cdr:cNvPr id="6" name="Прямоугольник 5"/>
        <cdr:cNvSpPr/>
      </cdr:nvSpPr>
      <cdr:spPr>
        <a:xfrm xmlns:a="http://schemas.openxmlformats.org/drawingml/2006/main" flipH="1" flipV="1">
          <a:off x="576064" y="4522058"/>
          <a:ext cx="142925" cy="138108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0.664</cdr:x>
      <cdr:y>0.87492</cdr:y>
    </cdr:from>
    <cdr:to>
      <cdr:x>0.99238</cdr:x>
      <cdr:y>0.94515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5328592" y="4460425"/>
          <a:ext cx="2635208" cy="358044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>
              <a:ln>
                <a:solidFill>
                  <a:schemeClr val="tx1"/>
                </a:solidFill>
              </a:ln>
              <a:noFill/>
            </a:rPr>
            <a:t> </a:t>
          </a:r>
          <a:r>
            <a:rPr lang="ru-RU" dirty="0" smtClean="0">
              <a:ln>
                <a:solidFill>
                  <a:schemeClr val="tx1"/>
                </a:solidFill>
              </a:ln>
              <a:noFill/>
            </a:rPr>
            <a:t>  </a:t>
          </a:r>
          <a:r>
            <a:rPr lang="en-US" dirty="0" smtClean="0">
              <a:ln>
                <a:solidFill>
                  <a:schemeClr val="tx1"/>
                </a:solidFill>
              </a:ln>
              <a:noFill/>
            </a:rPr>
            <a:t>     </a:t>
          </a:r>
          <a:r>
            <a:rPr lang="ru-RU" dirty="0" smtClean="0">
              <a:ln>
                <a:solidFill>
                  <a:schemeClr val="tx1"/>
                </a:solidFill>
              </a:ln>
              <a:noFill/>
            </a:rPr>
            <a:t>   </a:t>
          </a:r>
          <a:r>
            <a:rPr lang="ru-RU" dirty="0" smtClean="0">
              <a:ln>
                <a:solidFill>
                  <a:schemeClr val="tx1"/>
                </a:solidFill>
              </a:ln>
              <a:noFill/>
              <a:latin typeface="Times New Roman" pitchFamily="18" charset="0"/>
            </a:rPr>
            <a:t>Безвозмездные поступления</a:t>
          </a:r>
          <a:endParaRPr lang="ru-RU" dirty="0">
            <a:ln>
              <a:solidFill>
                <a:schemeClr val="tx1"/>
              </a:solidFill>
            </a:ln>
            <a:noFill/>
            <a:latin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0.68195</cdr:x>
      <cdr:y>0.887</cdr:y>
    </cdr:from>
    <cdr:to>
      <cdr:x>0.69975</cdr:x>
      <cdr:y>0.91421</cdr:y>
    </cdr:to>
    <cdr:sp macro="" textlink="">
      <cdr:nvSpPr>
        <cdr:cNvPr id="8" name="Прямоугольник 7"/>
        <cdr:cNvSpPr/>
      </cdr:nvSpPr>
      <cdr:spPr>
        <a:xfrm xmlns:a="http://schemas.openxmlformats.org/drawingml/2006/main">
          <a:off x="5472608" y="4522058"/>
          <a:ext cx="142844" cy="138719"/>
        </a:xfrm>
        <a:prstGeom xmlns:a="http://schemas.openxmlformats.org/drawingml/2006/main" prst="rect">
          <a:avLst/>
        </a:prstGeom>
        <a:solidFill xmlns:a="http://schemas.openxmlformats.org/drawingml/2006/main">
          <a:srgbClr val="D4A42C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</cdr:x>
      <cdr:y>0</cdr:y>
    </cdr:from>
    <cdr:to>
      <cdr:x>0.00897</cdr:x>
      <cdr:y>0.01372</cdr:y>
    </cdr:to>
    <cdr:sp macro="" textlink="">
      <cdr:nvSpPr>
        <cdr:cNvPr id="9" name="Прямоугольник 8"/>
        <cdr:cNvSpPr/>
      </cdr:nvSpPr>
      <cdr:spPr>
        <a:xfrm xmlns:a="http://schemas.openxmlformats.org/drawingml/2006/main">
          <a:off x="0" y="0"/>
          <a:ext cx="71984" cy="72042"/>
        </a:xfrm>
        <a:prstGeom xmlns:a="http://schemas.openxmlformats.org/drawingml/2006/main" prst="rect">
          <a:avLst/>
        </a:prstGeom>
        <a:solidFill xmlns:a="http://schemas.openxmlformats.org/drawingml/2006/main">
          <a:srgbClr val="5B9BD5"/>
        </a:solidFill>
        <a:ln xmlns:a="http://schemas.openxmlformats.org/drawingml/2006/main" w="12700" cap="flat" cmpd="sng" algn="ctr">
          <a:solidFill>
            <a:srgbClr val="5B9BD5">
              <a:shade val="50000"/>
            </a:srgbClr>
          </a:solidFill>
          <a:prstDash val="solid"/>
          <a:miter lim="800000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</cdr:x>
      <cdr:y>0</cdr:y>
    </cdr:from>
    <cdr:to>
      <cdr:x>0.00897</cdr:x>
      <cdr:y>0.01372</cdr:y>
    </cdr:to>
    <cdr:sp macro="" textlink="">
      <cdr:nvSpPr>
        <cdr:cNvPr id="10" name="Прямоугольник 9"/>
        <cdr:cNvSpPr/>
      </cdr:nvSpPr>
      <cdr:spPr>
        <a:xfrm xmlns:a="http://schemas.openxmlformats.org/drawingml/2006/main">
          <a:off x="0" y="0"/>
          <a:ext cx="71984" cy="72042"/>
        </a:xfrm>
        <a:prstGeom xmlns:a="http://schemas.openxmlformats.org/drawingml/2006/main" prst="rect">
          <a:avLst/>
        </a:prstGeom>
        <a:solidFill xmlns:a="http://schemas.openxmlformats.org/drawingml/2006/main">
          <a:srgbClr val="5B9BD5"/>
        </a:solidFill>
        <a:ln xmlns:a="http://schemas.openxmlformats.org/drawingml/2006/main" w="12700" cap="flat" cmpd="sng" algn="ctr">
          <a:solidFill>
            <a:srgbClr val="5B9BD5">
              <a:shade val="50000"/>
            </a:srgbClr>
          </a:solidFill>
          <a:prstDash val="solid"/>
          <a:miter lim="800000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0.35892</cdr:x>
      <cdr:y>0.887</cdr:y>
    </cdr:from>
    <cdr:to>
      <cdr:x>0.37672</cdr:x>
      <cdr:y>0.91421</cdr:y>
    </cdr:to>
    <cdr:sp macro="" textlink="">
      <cdr:nvSpPr>
        <cdr:cNvPr id="11" name="Прямоугольник 10"/>
        <cdr:cNvSpPr/>
      </cdr:nvSpPr>
      <cdr:spPr>
        <a:xfrm xmlns:a="http://schemas.openxmlformats.org/drawingml/2006/main">
          <a:off x="2880320" y="4522058"/>
          <a:ext cx="142844" cy="138719"/>
        </a:xfrm>
        <a:prstGeom xmlns:a="http://schemas.openxmlformats.org/drawingml/2006/main" prst="rect">
          <a:avLst/>
        </a:prstGeom>
        <a:solidFill xmlns:a="http://schemas.openxmlformats.org/drawingml/2006/main">
          <a:srgbClr val="00B050"/>
        </a:solidFill>
      </cdr:spPr>
      <cdr:style>
        <a:lnRef xmlns:a="http://schemas.openxmlformats.org/drawingml/2006/main" idx="2">
          <a:schemeClr val="accent4">
            <a:shade val="50000"/>
          </a:schemeClr>
        </a:lnRef>
        <a:fillRef xmlns:a="http://schemas.openxmlformats.org/drawingml/2006/main" idx="1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0.20075</cdr:x>
      <cdr:y>0.30703</cdr:y>
    </cdr:from>
    <cdr:to>
      <cdr:x>0.30075</cdr:x>
      <cdr:y>0.46262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835696" y="18044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0.20075</cdr:x>
      <cdr:y>0.30703</cdr:y>
    </cdr:from>
    <cdr:to>
      <cdr:x>0.30075</cdr:x>
      <cdr:y>0.46262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835696" y="18044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4"/>
            <a:ext cx="2946767" cy="494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41" tIns="47621" rIns="95241" bIns="47621" numCol="1" anchor="t" anchorCtr="0" compatLnSpc="1">
            <a:prstTxWarp prst="textNoShape">
              <a:avLst/>
            </a:prstTxWarp>
          </a:bodyPr>
          <a:lstStyle>
            <a:lvl1pPr defTabSz="952526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908" y="4"/>
            <a:ext cx="2945184" cy="494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41" tIns="47621" rIns="95241" bIns="47621" numCol="1" anchor="t" anchorCtr="0" compatLnSpc="1">
            <a:prstTxWarp prst="textNoShape">
              <a:avLst/>
            </a:prstTxWarp>
          </a:bodyPr>
          <a:lstStyle>
            <a:lvl1pPr algn="r" defTabSz="952526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30548"/>
            <a:ext cx="2946767" cy="494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41" tIns="47621" rIns="95241" bIns="47621" numCol="1" anchor="b" anchorCtr="0" compatLnSpc="1">
            <a:prstTxWarp prst="textNoShape">
              <a:avLst/>
            </a:prstTxWarp>
          </a:bodyPr>
          <a:lstStyle>
            <a:lvl1pPr defTabSz="952526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908" y="9430548"/>
            <a:ext cx="2945184" cy="494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41" tIns="47621" rIns="95241" bIns="47621" numCol="1" anchor="b" anchorCtr="0" compatLnSpc="1">
            <a:prstTxWarp prst="textNoShape">
              <a:avLst/>
            </a:prstTxWarp>
          </a:bodyPr>
          <a:lstStyle>
            <a:lvl1pPr algn="r" defTabSz="952285" eaLnBrk="1" hangingPunct="1">
              <a:defRPr sz="1300"/>
            </a:lvl1pPr>
          </a:lstStyle>
          <a:p>
            <a:fld id="{A7419BB5-FCAD-4344-8FAC-8A516AA9EA5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38018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767" cy="496095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330" y="1"/>
            <a:ext cx="2946766" cy="496095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0E330305-2B5D-4202-8752-A0877084879E}" type="datetimeFigureOut">
              <a:rPr lang="ru-RU"/>
              <a:pPr>
                <a:defRPr/>
              </a:pPr>
              <a:t>29.11.2018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296" y="4715276"/>
            <a:ext cx="5439089" cy="4468017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963"/>
            <a:ext cx="2946767" cy="496094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330" y="9428963"/>
            <a:ext cx="2946766" cy="496094"/>
          </a:xfrm>
          <a:prstGeom prst="rect">
            <a:avLst/>
          </a:prstGeom>
        </p:spPr>
        <p:txBody>
          <a:bodyPr vert="horz" wrap="square" lIns="91428" tIns="45714" rIns="91428" bIns="4571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52025903-157B-4D66-A9F7-D5D41E7E57E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5874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97F0267-2A86-442C-B7CF-2EBCDC464E19}" type="slidenum">
              <a:rPr lang="ru-RU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0543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025903-157B-4D66-A9F7-D5D41E7E57EA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9673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63C05-EDE6-4CAE-A5EF-E3DB1984D8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999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3FE0-8CE2-4CB2-B268-21883340E4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851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4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5B060-47AF-46F3-85C7-501FFB8C0A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749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F6C8F-4CFC-428B-869B-F1803A7E0C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045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851F3-57CE-4280-87F3-8BB2E2996D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5372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7CED-79DD-4C25-92C4-3DEB13AF1D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4314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9373C-5A46-4F85-BBCB-45274FA1D00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97825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EA935-C62E-4DD2-8D55-3B44189DDC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257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A36BA-A5CF-47EC-B390-AFF6BF2CD1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418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2F4AB-9C69-4828-A5FE-4827D0996F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581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51102-D856-42F1-A5A2-58AEA6ED45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3744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0127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0552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7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7621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7936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022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8942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4408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2165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5829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3590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545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1DC08-FA2E-4DE5-AB2B-BBE57D920B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974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11/29/2018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0" y="-4852"/>
            <a:ext cx="9144000" cy="1010076"/>
          </a:xfrm>
          <a:prstGeom prst="rect">
            <a:avLst/>
          </a:prstGeom>
          <a:solidFill>
            <a:srgbClr val="ABE1F4"/>
          </a:solidFill>
          <a:ln>
            <a:solidFill>
              <a:srgbClr val="ABE1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6637468"/>
            <a:ext cx="2686050" cy="220532"/>
          </a:xfrm>
          <a:prstGeom prst="rect">
            <a:avLst/>
          </a:prstGeom>
          <a:solidFill>
            <a:srgbClr val="ABE1F4"/>
          </a:solidFill>
          <a:ln>
            <a:solidFill>
              <a:srgbClr val="ABE1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6553200" y="6642851"/>
            <a:ext cx="2590800" cy="215153"/>
          </a:xfrm>
          <a:prstGeom prst="rect">
            <a:avLst/>
          </a:prstGeom>
          <a:solidFill>
            <a:srgbClr val="1786AD"/>
          </a:solidFill>
          <a:ln>
            <a:solidFill>
              <a:srgbClr val="1786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11" name="Picture 4" descr="C:\Users\Пользователь\Desktop\158.png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98736" y="112258"/>
            <a:ext cx="529916" cy="822325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67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15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4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O:\Деловой понедельник\обложки фарид фанилевич\деловой понедельник чисты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Прямоугольник 2"/>
          <p:cNvSpPr>
            <a:spLocks noChangeArrowheads="1"/>
          </p:cNvSpPr>
          <p:nvPr/>
        </p:nvSpPr>
        <p:spPr bwMode="auto">
          <a:xfrm>
            <a:off x="611188" y="5157792"/>
            <a:ext cx="814387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2400" dirty="0">
                <a:solidFill>
                  <a:srgbClr val="FFFFFF"/>
                </a:solidFill>
                <a:latin typeface="Tahoma" pitchFamily="34" charset="0"/>
              </a:rPr>
              <a:t>Об исполнении бюджета </a:t>
            </a:r>
          </a:p>
          <a:p>
            <a:pPr algn="ctr" eaLnBrk="1" hangingPunct="1"/>
            <a:r>
              <a:rPr lang="ru-RU" altLang="ru-RU" sz="2400" dirty="0">
                <a:solidFill>
                  <a:srgbClr val="FFFFFF"/>
                </a:solidFill>
                <a:latin typeface="Tahoma" pitchFamily="34" charset="0"/>
              </a:rPr>
              <a:t>города Набережные Челны </a:t>
            </a:r>
            <a:endParaRPr lang="ru-RU" altLang="ru-RU" sz="2400" dirty="0" smtClean="0">
              <a:solidFill>
                <a:srgbClr val="FFFFFF"/>
              </a:solidFill>
              <a:latin typeface="Tahoma" pitchFamily="34" charset="0"/>
            </a:endParaRPr>
          </a:p>
          <a:p>
            <a:pPr algn="ctr" eaLnBrk="1" hangingPunct="1"/>
            <a:r>
              <a:rPr lang="ru-RU" altLang="ru-RU" sz="2400" dirty="0" smtClean="0">
                <a:solidFill>
                  <a:srgbClr val="FFFFFF"/>
                </a:solidFill>
                <a:latin typeface="Tahoma" pitchFamily="34" charset="0"/>
              </a:rPr>
              <a:t>за</a:t>
            </a:r>
            <a:r>
              <a:rPr lang="en-US" altLang="ru-RU" sz="2400" dirty="0" smtClean="0">
                <a:solidFill>
                  <a:srgbClr val="FFFFFF"/>
                </a:solidFill>
                <a:latin typeface="Tahoma" pitchFamily="34" charset="0"/>
              </a:rPr>
              <a:t> </a:t>
            </a:r>
            <a:r>
              <a:rPr lang="ru-RU" altLang="ru-RU" sz="2400" dirty="0" smtClean="0">
                <a:solidFill>
                  <a:srgbClr val="FFFFFF"/>
                </a:solidFill>
                <a:latin typeface="Tahoma" pitchFamily="34" charset="0"/>
              </a:rPr>
              <a:t>9</a:t>
            </a:r>
            <a:r>
              <a:rPr lang="en-US" altLang="ru-RU" sz="2400" dirty="0" smtClean="0">
                <a:solidFill>
                  <a:srgbClr val="FFFFFF"/>
                </a:solidFill>
                <a:latin typeface="Tahoma" pitchFamily="34" charset="0"/>
              </a:rPr>
              <a:t> </a:t>
            </a:r>
            <a:r>
              <a:rPr lang="ru-RU" altLang="ru-RU" sz="2400" dirty="0" smtClean="0">
                <a:solidFill>
                  <a:srgbClr val="FFFFFF"/>
                </a:solidFill>
                <a:latin typeface="Tahoma" pitchFamily="34" charset="0"/>
              </a:rPr>
              <a:t> месяцев  2018 года</a:t>
            </a:r>
            <a:endParaRPr lang="en-US" altLang="ru-RU" sz="2400" dirty="0" smtClean="0">
              <a:solidFill>
                <a:srgbClr val="FFFFFF"/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Documents and Settings\All Users\Рабочий стол\Деловой понедельник\обложки\шап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9139238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Прямоугольник 4"/>
          <p:cNvSpPr>
            <a:spLocks noChangeArrowheads="1"/>
          </p:cNvSpPr>
          <p:nvPr/>
        </p:nvSpPr>
        <p:spPr bwMode="auto">
          <a:xfrm>
            <a:off x="94308" y="149731"/>
            <a:ext cx="747806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ru-RU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Доходы бюджета города Набережные Челны </a:t>
            </a:r>
            <a:r>
              <a:rPr lang="ru-RU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</a:t>
            </a:r>
          </a:p>
          <a:p>
            <a:pPr algn="ctr" eaLnBrk="1" hangingPunct="1"/>
            <a:r>
              <a:rPr lang="ru-RU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 месяцев 2018 года   </a:t>
            </a:r>
            <a:r>
              <a:rPr lang="ru-RU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(млн</a:t>
            </a:r>
            <a:r>
              <a:rPr lang="ru-RU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руб.)</a:t>
            </a:r>
            <a:endParaRPr lang="en-US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463114397"/>
              </p:ext>
            </p:extLst>
          </p:nvPr>
        </p:nvGraphicFramePr>
        <p:xfrm>
          <a:off x="184732" y="1268358"/>
          <a:ext cx="8397363" cy="50981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064390" y="2053173"/>
            <a:ext cx="1152124" cy="369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spc="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Всего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72398" y="4466103"/>
            <a:ext cx="86409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>
                <a:ln w="0">
                  <a:solidFill>
                    <a:srgbClr val="1C1C1C"/>
                  </a:solidFill>
                </a:ln>
                <a:solidFill>
                  <a:srgbClr val="09812E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6354</a:t>
            </a:r>
          </a:p>
        </p:txBody>
      </p:sp>
      <p:sp>
        <p:nvSpPr>
          <p:cNvPr id="14" name="Стрелка вверх 13"/>
          <p:cNvSpPr/>
          <p:nvPr/>
        </p:nvSpPr>
        <p:spPr>
          <a:xfrm>
            <a:off x="8172398" y="3045336"/>
            <a:ext cx="864099" cy="1285884"/>
          </a:xfrm>
          <a:prstGeom prst="upArrow">
            <a:avLst>
              <a:gd name="adj1" fmla="val 50000"/>
              <a:gd name="adj2" fmla="val 5086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 smtClean="0">
              <a:solidFill>
                <a:srgbClr val="FF0000"/>
              </a:solidFill>
            </a:endParaRPr>
          </a:p>
          <a:p>
            <a:pPr algn="ctr"/>
            <a:endParaRPr lang="ru-RU" sz="1200" dirty="0">
              <a:solidFill>
                <a:srgbClr val="FF0000"/>
              </a:solidFill>
            </a:endParaRPr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2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4041183"/>
              </p:ext>
            </p:extLst>
          </p:nvPr>
        </p:nvGraphicFramePr>
        <p:xfrm>
          <a:off x="8064391" y="3284984"/>
          <a:ext cx="756083" cy="576064"/>
        </p:xfrm>
        <a:graphic>
          <a:graphicData uri="http://schemas.openxmlformats.org/drawingml/2006/table">
            <a:tbl>
              <a:tblPr/>
              <a:tblGrid>
                <a:gridCol w="75608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101%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TextBox 24"/>
          <p:cNvSpPr txBox="1"/>
          <p:nvPr/>
        </p:nvSpPr>
        <p:spPr>
          <a:xfrm flipH="1">
            <a:off x="8172399" y="2675445"/>
            <a:ext cx="86409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000" b="1" dirty="0" smtClean="0">
                <a:ln w="0">
                  <a:solidFill>
                    <a:srgbClr val="1C1C1C"/>
                  </a:solidFill>
                </a:ln>
                <a:solidFill>
                  <a:srgbClr val="09812E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6399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3815015358"/>
              </p:ext>
            </p:extLst>
          </p:nvPr>
        </p:nvGraphicFramePr>
        <p:xfrm>
          <a:off x="0" y="1133478"/>
          <a:ext cx="9144000" cy="5724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8434" name="Picture 2" descr="C:\Documents and Settings\All Users\Рабочий стол\Деловой понедельник\обложки\шапк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"/>
            <a:ext cx="9139238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Прямоугольник 4"/>
          <p:cNvSpPr>
            <a:spLocks noChangeArrowheads="1"/>
          </p:cNvSpPr>
          <p:nvPr/>
        </p:nvSpPr>
        <p:spPr bwMode="auto">
          <a:xfrm>
            <a:off x="170573" y="200834"/>
            <a:ext cx="742576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ru-RU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Собственные доходы бюджета города в абсолютном </a:t>
            </a:r>
            <a:r>
              <a:rPr lang="ru-RU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(млн. </a:t>
            </a:r>
            <a:r>
              <a:rPr lang="ru-RU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рублей</a:t>
            </a:r>
            <a:r>
              <a:rPr lang="ru-RU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и </a:t>
            </a:r>
            <a:r>
              <a:rPr lang="ru-RU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относительном (%) значении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538" y="4149082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42,7%</a:t>
            </a:r>
            <a:endParaRPr lang="ru-RU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1" y="3841305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47,2%</a:t>
            </a:r>
            <a:endParaRPr lang="ru-RU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46309" y="5584502"/>
            <a:ext cx="8415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12,8%</a:t>
            </a:r>
            <a:endParaRPr lang="ru-RU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99793" y="5312916"/>
            <a:ext cx="8754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14,4%</a:t>
            </a:r>
            <a:endParaRPr lang="ru-RU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43243" y="5276725"/>
            <a:ext cx="864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13,7%</a:t>
            </a:r>
            <a:endParaRPr lang="ru-RU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11296" y="5480533"/>
            <a:ext cx="792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12,5%</a:t>
            </a:r>
            <a:endParaRPr lang="ru-RU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18675" y="4492087"/>
            <a:ext cx="864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27,7%</a:t>
            </a:r>
            <a:endParaRPr lang="ru-RU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100394" y="4799864"/>
            <a:ext cx="8527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21,6%</a:t>
            </a:r>
            <a:endParaRPr lang="ru-RU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96138" y="6083427"/>
            <a:ext cx="6480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  <a:r>
              <a:rPr lang="ru-RU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ru-RU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r>
              <a:rPr lang="ru-RU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  <a:endParaRPr lang="ru-RU" sz="1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00193" y="5929539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1,5%</a:t>
            </a:r>
            <a:endParaRPr lang="ru-RU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41922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Documents and Settings\All Users\Рабочий стол\Деловой понедельник\обложки\шап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9139238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Прямоугольник 4"/>
          <p:cNvSpPr>
            <a:spLocks noChangeArrowheads="1"/>
          </p:cNvSpPr>
          <p:nvPr/>
        </p:nvSpPr>
        <p:spPr bwMode="auto">
          <a:xfrm>
            <a:off x="170573" y="200834"/>
            <a:ext cx="742576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ru-RU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Неналоговые доходы бюджета города в </a:t>
            </a:r>
            <a:r>
              <a:rPr lang="ru-RU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абсолютном значении (млн</a:t>
            </a:r>
            <a:r>
              <a:rPr lang="ru-RU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ru-RU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рублей)</a:t>
            </a:r>
            <a:endParaRPr lang="ru-RU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0" name="Диаграмма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9475530"/>
              </p:ext>
            </p:extLst>
          </p:nvPr>
        </p:nvGraphicFramePr>
        <p:xfrm>
          <a:off x="1" y="1133479"/>
          <a:ext cx="9139238" cy="5724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0655237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3090372785"/>
              </p:ext>
            </p:extLst>
          </p:nvPr>
        </p:nvGraphicFramePr>
        <p:xfrm>
          <a:off x="0" y="980936"/>
          <a:ext cx="9144000" cy="5877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4578" name="Picture 2" descr="C:\Documents and Settings\All Users\Рабочий стол\Деловой понедельник\обложки\шапк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"/>
            <a:ext cx="9139238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Прямоугольник 4"/>
          <p:cNvSpPr>
            <a:spLocks noChangeArrowheads="1"/>
          </p:cNvSpPr>
          <p:nvPr/>
        </p:nvSpPr>
        <p:spPr bwMode="auto">
          <a:xfrm>
            <a:off x="710300" y="130059"/>
            <a:ext cx="745331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sz="2000" dirty="0" smtClean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Структура расходов бюджета </a:t>
            </a:r>
            <a:r>
              <a:rPr lang="ru-RU" sz="200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города </a:t>
            </a:r>
            <a:endParaRPr lang="ru-RU" sz="2000" dirty="0" smtClean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sz="2000" dirty="0" smtClean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9 месяцев 2018 г. (</a:t>
            </a:r>
            <a:r>
              <a:rPr lang="ru-RU" sz="2000" dirty="0" err="1" smtClean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млн.руб</a:t>
            </a:r>
            <a:r>
              <a:rPr lang="ru-RU" sz="2000" dirty="0" smtClean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.,%)</a:t>
            </a:r>
            <a:endParaRPr lang="ru-RU" sz="18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8163613" y="3440410"/>
            <a:ext cx="944893" cy="7086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6804712" y="5933562"/>
            <a:ext cx="766652" cy="5842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070807" y="1594171"/>
            <a:ext cx="928660" cy="7672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9e8a8b8ff78f.jpg"/>
          <p:cNvPicPr>
            <a:picLocks noChangeAspect="1"/>
          </p:cNvPicPr>
          <p:nvPr/>
        </p:nvPicPr>
        <p:blipFill>
          <a:blip r:embed="rId7" cstate="print"/>
          <a:srcRect l="14062" t="19672" r="15625" b="20952"/>
          <a:stretch>
            <a:fillRect/>
          </a:stretch>
        </p:blipFill>
        <p:spPr>
          <a:xfrm>
            <a:off x="8316417" y="2783083"/>
            <a:ext cx="717340" cy="573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kran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111380" y="4437116"/>
            <a:ext cx="925118" cy="6341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9" cstate="print">
            <a:extLst/>
          </a:blip>
          <a:srcRect t="16459"/>
          <a:stretch/>
        </p:blipFill>
        <p:spPr>
          <a:xfrm>
            <a:off x="7819611" y="5229204"/>
            <a:ext cx="816446" cy="7495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755576" y="605078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pc="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Всего за </a:t>
            </a:r>
            <a:r>
              <a:rPr lang="ru-RU" spc="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 месяцев 2018 года</a:t>
            </a:r>
            <a:endParaRPr lang="en-US" spc="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6 567,2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36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1212483016"/>
              </p:ext>
            </p:extLst>
          </p:nvPr>
        </p:nvGraphicFramePr>
        <p:xfrm>
          <a:off x="-4762" y="997208"/>
          <a:ext cx="9144000" cy="5877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4578" name="Picture 2" descr="C:\Documents and Settings\All Users\Рабочий стол\Деловой понедельник\обложки\шапк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6135"/>
            <a:ext cx="9139238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Прямоугольник 4"/>
          <p:cNvSpPr>
            <a:spLocks noChangeArrowheads="1"/>
          </p:cNvSpPr>
          <p:nvPr/>
        </p:nvSpPr>
        <p:spPr bwMode="auto">
          <a:xfrm>
            <a:off x="755576" y="37719"/>
            <a:ext cx="740803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sz="2000" dirty="0" smtClean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Финансирование отраслей «Национальная экономика», «Жилищно-коммунальное хозяйство», «Охрана окружающей среды» за 9 месяцев 2018 года (</a:t>
            </a:r>
            <a:r>
              <a:rPr lang="ru-RU" sz="2000" dirty="0" err="1" smtClean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млн.руб</a:t>
            </a:r>
            <a:r>
              <a:rPr lang="ru-RU" sz="2000" dirty="0" smtClean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.,%)</a:t>
            </a:r>
            <a:endParaRPr lang="ru-RU" sz="20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621167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pc="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Всего за </a:t>
            </a:r>
            <a:r>
              <a:rPr lang="ru-RU" spc="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 месяцев 2018 года</a:t>
            </a:r>
            <a:endParaRPr lang="en-US" spc="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1 294,9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5438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Documents and Settings\All Users\Рабочий стол\Деловой понедельник\обложки\шапк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2" y="6351"/>
            <a:ext cx="9139238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Прямоугольник 4"/>
          <p:cNvSpPr>
            <a:spLocks noChangeArrowheads="1"/>
          </p:cNvSpPr>
          <p:nvPr/>
        </p:nvSpPr>
        <p:spPr bwMode="auto">
          <a:xfrm>
            <a:off x="1" y="6350"/>
            <a:ext cx="91313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ru-RU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Социальные </a:t>
            </a:r>
            <a:r>
              <a:rPr lang="ru-RU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расходы за 9 месяцев 2018 года</a:t>
            </a:r>
            <a:endParaRPr lang="en-US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ru-RU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ru-RU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млн</a:t>
            </a:r>
            <a:r>
              <a:rPr lang="ru-RU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руб.)</a:t>
            </a:r>
            <a:endParaRPr lang="en-US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Полилиния 5"/>
          <p:cNvSpPr/>
          <p:nvPr/>
        </p:nvSpPr>
        <p:spPr>
          <a:xfrm>
            <a:off x="222920" y="1268760"/>
            <a:ext cx="7661449" cy="436730"/>
          </a:xfrm>
          <a:custGeom>
            <a:avLst/>
            <a:gdLst>
              <a:gd name="connsiteX0" fmla="*/ 0 w 6624736"/>
              <a:gd name="connsiteY0" fmla="*/ 88253 h 882527"/>
              <a:gd name="connsiteX1" fmla="*/ 88253 w 6624736"/>
              <a:gd name="connsiteY1" fmla="*/ 0 h 882527"/>
              <a:gd name="connsiteX2" fmla="*/ 6536483 w 6624736"/>
              <a:gd name="connsiteY2" fmla="*/ 0 h 882527"/>
              <a:gd name="connsiteX3" fmla="*/ 6624736 w 6624736"/>
              <a:gd name="connsiteY3" fmla="*/ 88253 h 882527"/>
              <a:gd name="connsiteX4" fmla="*/ 6624736 w 6624736"/>
              <a:gd name="connsiteY4" fmla="*/ 794274 h 882527"/>
              <a:gd name="connsiteX5" fmla="*/ 6536483 w 6624736"/>
              <a:gd name="connsiteY5" fmla="*/ 882527 h 882527"/>
              <a:gd name="connsiteX6" fmla="*/ 88253 w 6624736"/>
              <a:gd name="connsiteY6" fmla="*/ 882527 h 882527"/>
              <a:gd name="connsiteX7" fmla="*/ 0 w 6624736"/>
              <a:gd name="connsiteY7" fmla="*/ 794274 h 882527"/>
              <a:gd name="connsiteX8" fmla="*/ 0 w 6624736"/>
              <a:gd name="connsiteY8" fmla="*/ 88253 h 882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4736" h="882527">
                <a:moveTo>
                  <a:pt x="0" y="88253"/>
                </a:moveTo>
                <a:cubicBezTo>
                  <a:pt x="0" y="39512"/>
                  <a:pt x="39512" y="0"/>
                  <a:pt x="88253" y="0"/>
                </a:cubicBezTo>
                <a:lnTo>
                  <a:pt x="6536483" y="0"/>
                </a:lnTo>
                <a:cubicBezTo>
                  <a:pt x="6585224" y="0"/>
                  <a:pt x="6624736" y="39512"/>
                  <a:pt x="6624736" y="88253"/>
                </a:cubicBezTo>
                <a:lnTo>
                  <a:pt x="6624736" y="794274"/>
                </a:lnTo>
                <a:cubicBezTo>
                  <a:pt x="6624736" y="843015"/>
                  <a:pt x="6585224" y="882527"/>
                  <a:pt x="6536483" y="882527"/>
                </a:cubicBezTo>
                <a:lnTo>
                  <a:pt x="88253" y="882527"/>
                </a:lnTo>
                <a:cubicBezTo>
                  <a:pt x="39512" y="882527"/>
                  <a:pt x="0" y="843015"/>
                  <a:pt x="0" y="794274"/>
                </a:cubicBezTo>
                <a:lnTo>
                  <a:pt x="0" y="88253"/>
                </a:lnTo>
                <a:close/>
              </a:path>
            </a:pathLst>
          </a:cu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81779" tIns="68580" rIns="68581" bIns="68580" spcCol="1270" anchor="ctr"/>
          <a:lstStyle/>
          <a:p>
            <a:pPr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3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Оказание банных услуг льготной категории населения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32929" y="1312338"/>
            <a:ext cx="809687" cy="349574"/>
          </a:xfrm>
          <a:prstGeom prst="roundRect">
            <a:avLst>
              <a:gd name="adj" fmla="val 10000"/>
            </a:avLst>
          </a:prstGeom>
          <a:blipFill>
            <a:blip r:embed="rId4" cstate="print">
              <a:extLst/>
            </a:blip>
            <a:srcRect/>
            <a:stretch>
              <a:fillRect t="-31000" b="-31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Полилиния 11"/>
          <p:cNvSpPr/>
          <p:nvPr/>
        </p:nvSpPr>
        <p:spPr>
          <a:xfrm>
            <a:off x="222919" y="1750135"/>
            <a:ext cx="7661448" cy="582794"/>
          </a:xfrm>
          <a:custGeom>
            <a:avLst/>
            <a:gdLst>
              <a:gd name="connsiteX0" fmla="*/ 0 w 6624736"/>
              <a:gd name="connsiteY0" fmla="*/ 88253 h 882527"/>
              <a:gd name="connsiteX1" fmla="*/ 88253 w 6624736"/>
              <a:gd name="connsiteY1" fmla="*/ 0 h 882527"/>
              <a:gd name="connsiteX2" fmla="*/ 6536483 w 6624736"/>
              <a:gd name="connsiteY2" fmla="*/ 0 h 882527"/>
              <a:gd name="connsiteX3" fmla="*/ 6624736 w 6624736"/>
              <a:gd name="connsiteY3" fmla="*/ 88253 h 882527"/>
              <a:gd name="connsiteX4" fmla="*/ 6624736 w 6624736"/>
              <a:gd name="connsiteY4" fmla="*/ 794274 h 882527"/>
              <a:gd name="connsiteX5" fmla="*/ 6536483 w 6624736"/>
              <a:gd name="connsiteY5" fmla="*/ 882527 h 882527"/>
              <a:gd name="connsiteX6" fmla="*/ 88253 w 6624736"/>
              <a:gd name="connsiteY6" fmla="*/ 882527 h 882527"/>
              <a:gd name="connsiteX7" fmla="*/ 0 w 6624736"/>
              <a:gd name="connsiteY7" fmla="*/ 794274 h 882527"/>
              <a:gd name="connsiteX8" fmla="*/ 0 w 6624736"/>
              <a:gd name="connsiteY8" fmla="*/ 88253 h 882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4736" h="882527">
                <a:moveTo>
                  <a:pt x="0" y="88253"/>
                </a:moveTo>
                <a:cubicBezTo>
                  <a:pt x="0" y="39512"/>
                  <a:pt x="39512" y="0"/>
                  <a:pt x="88253" y="0"/>
                </a:cubicBezTo>
                <a:lnTo>
                  <a:pt x="6536483" y="0"/>
                </a:lnTo>
                <a:cubicBezTo>
                  <a:pt x="6585224" y="0"/>
                  <a:pt x="6624736" y="39512"/>
                  <a:pt x="6624736" y="88253"/>
                </a:cubicBezTo>
                <a:lnTo>
                  <a:pt x="6624736" y="794274"/>
                </a:lnTo>
                <a:cubicBezTo>
                  <a:pt x="6624736" y="843015"/>
                  <a:pt x="6585224" y="882527"/>
                  <a:pt x="6536483" y="882527"/>
                </a:cubicBezTo>
                <a:lnTo>
                  <a:pt x="88253" y="882527"/>
                </a:lnTo>
                <a:cubicBezTo>
                  <a:pt x="39512" y="882527"/>
                  <a:pt x="0" y="843015"/>
                  <a:pt x="0" y="794274"/>
                </a:cubicBezTo>
                <a:lnTo>
                  <a:pt x="0" y="8825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481779" tIns="68580" rIns="68581" bIns="68580" spcCol="1270" anchor="ctr"/>
          <a:lstStyle/>
          <a:p>
            <a:pPr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3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Оказание услуг гражданам пожилого возраста в пансионате для ветеранов труда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05507" y="1832752"/>
            <a:ext cx="828670" cy="417565"/>
          </a:xfrm>
          <a:prstGeom prst="roundRect">
            <a:avLst>
              <a:gd name="adj" fmla="val 10000"/>
            </a:avLst>
          </a:prstGeom>
          <a:blipFill>
            <a:blip r:embed="rId5" cstate="print">
              <a:extLst/>
            </a:blip>
            <a:srcRect/>
            <a:stretch>
              <a:fillRect t="-4000" b="-4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Полилиния 14"/>
          <p:cNvSpPr/>
          <p:nvPr/>
        </p:nvSpPr>
        <p:spPr>
          <a:xfrm>
            <a:off x="233797" y="2396164"/>
            <a:ext cx="7650570" cy="573241"/>
          </a:xfrm>
          <a:custGeom>
            <a:avLst/>
            <a:gdLst>
              <a:gd name="connsiteX0" fmla="*/ 0 w 6624736"/>
              <a:gd name="connsiteY0" fmla="*/ 88253 h 882527"/>
              <a:gd name="connsiteX1" fmla="*/ 88253 w 6624736"/>
              <a:gd name="connsiteY1" fmla="*/ 0 h 882527"/>
              <a:gd name="connsiteX2" fmla="*/ 6536483 w 6624736"/>
              <a:gd name="connsiteY2" fmla="*/ 0 h 882527"/>
              <a:gd name="connsiteX3" fmla="*/ 6624736 w 6624736"/>
              <a:gd name="connsiteY3" fmla="*/ 88253 h 882527"/>
              <a:gd name="connsiteX4" fmla="*/ 6624736 w 6624736"/>
              <a:gd name="connsiteY4" fmla="*/ 794274 h 882527"/>
              <a:gd name="connsiteX5" fmla="*/ 6536483 w 6624736"/>
              <a:gd name="connsiteY5" fmla="*/ 882527 h 882527"/>
              <a:gd name="connsiteX6" fmla="*/ 88253 w 6624736"/>
              <a:gd name="connsiteY6" fmla="*/ 882527 h 882527"/>
              <a:gd name="connsiteX7" fmla="*/ 0 w 6624736"/>
              <a:gd name="connsiteY7" fmla="*/ 794274 h 882527"/>
              <a:gd name="connsiteX8" fmla="*/ 0 w 6624736"/>
              <a:gd name="connsiteY8" fmla="*/ 88253 h 882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4736" h="882527">
                <a:moveTo>
                  <a:pt x="0" y="88253"/>
                </a:moveTo>
                <a:cubicBezTo>
                  <a:pt x="0" y="39512"/>
                  <a:pt x="39512" y="0"/>
                  <a:pt x="88253" y="0"/>
                </a:cubicBezTo>
                <a:lnTo>
                  <a:pt x="6536483" y="0"/>
                </a:lnTo>
                <a:cubicBezTo>
                  <a:pt x="6585224" y="0"/>
                  <a:pt x="6624736" y="39512"/>
                  <a:pt x="6624736" y="88253"/>
                </a:cubicBezTo>
                <a:lnTo>
                  <a:pt x="6624736" y="794274"/>
                </a:lnTo>
                <a:cubicBezTo>
                  <a:pt x="6624736" y="843015"/>
                  <a:pt x="6585224" y="882527"/>
                  <a:pt x="6536483" y="882527"/>
                </a:cubicBezTo>
                <a:lnTo>
                  <a:pt x="88253" y="882527"/>
                </a:lnTo>
                <a:cubicBezTo>
                  <a:pt x="39512" y="882527"/>
                  <a:pt x="0" y="843015"/>
                  <a:pt x="0" y="794274"/>
                </a:cubicBezTo>
                <a:lnTo>
                  <a:pt x="0" y="8825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481779" tIns="68580" rIns="68581" bIns="68580" spcCol="1270" anchor="ctr"/>
          <a:lstStyle/>
          <a:p>
            <a:pPr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3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Адресная социальная поддержка населению города Набережные Челны 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16216" y="2463176"/>
            <a:ext cx="857711" cy="398549"/>
          </a:xfrm>
          <a:prstGeom prst="roundRect">
            <a:avLst>
              <a:gd name="adj" fmla="val 10000"/>
            </a:avLst>
          </a:prstGeom>
          <a:blipFill>
            <a:blip r:embed="rId6" cstate="print">
              <a:extLst/>
            </a:blip>
            <a:srcRect/>
            <a:stretch>
              <a:fillRect t="-29000" b="-29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" name="Полилиния 20"/>
          <p:cNvSpPr/>
          <p:nvPr/>
        </p:nvSpPr>
        <p:spPr>
          <a:xfrm>
            <a:off x="233797" y="3028480"/>
            <a:ext cx="7650570" cy="555513"/>
          </a:xfrm>
          <a:custGeom>
            <a:avLst/>
            <a:gdLst>
              <a:gd name="connsiteX0" fmla="*/ 0 w 6624736"/>
              <a:gd name="connsiteY0" fmla="*/ 94036 h 940358"/>
              <a:gd name="connsiteX1" fmla="*/ 94036 w 6624736"/>
              <a:gd name="connsiteY1" fmla="*/ 0 h 940358"/>
              <a:gd name="connsiteX2" fmla="*/ 6530700 w 6624736"/>
              <a:gd name="connsiteY2" fmla="*/ 0 h 940358"/>
              <a:gd name="connsiteX3" fmla="*/ 6624736 w 6624736"/>
              <a:gd name="connsiteY3" fmla="*/ 94036 h 940358"/>
              <a:gd name="connsiteX4" fmla="*/ 6624736 w 6624736"/>
              <a:gd name="connsiteY4" fmla="*/ 846322 h 940358"/>
              <a:gd name="connsiteX5" fmla="*/ 6530700 w 6624736"/>
              <a:gd name="connsiteY5" fmla="*/ 940358 h 940358"/>
              <a:gd name="connsiteX6" fmla="*/ 94036 w 6624736"/>
              <a:gd name="connsiteY6" fmla="*/ 940358 h 940358"/>
              <a:gd name="connsiteX7" fmla="*/ 0 w 6624736"/>
              <a:gd name="connsiteY7" fmla="*/ 846322 h 940358"/>
              <a:gd name="connsiteX8" fmla="*/ 0 w 6624736"/>
              <a:gd name="connsiteY8" fmla="*/ 94036 h 94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4736" h="940358">
                <a:moveTo>
                  <a:pt x="0" y="94036"/>
                </a:moveTo>
                <a:cubicBezTo>
                  <a:pt x="0" y="42101"/>
                  <a:pt x="42101" y="0"/>
                  <a:pt x="94036" y="0"/>
                </a:cubicBezTo>
                <a:lnTo>
                  <a:pt x="6530700" y="0"/>
                </a:lnTo>
                <a:cubicBezTo>
                  <a:pt x="6582635" y="0"/>
                  <a:pt x="6624736" y="42101"/>
                  <a:pt x="6624736" y="94036"/>
                </a:cubicBezTo>
                <a:lnTo>
                  <a:pt x="6624736" y="846322"/>
                </a:lnTo>
                <a:cubicBezTo>
                  <a:pt x="6624736" y="898257"/>
                  <a:pt x="6582635" y="940358"/>
                  <a:pt x="6530700" y="940358"/>
                </a:cubicBezTo>
                <a:lnTo>
                  <a:pt x="94036" y="940358"/>
                </a:lnTo>
                <a:cubicBezTo>
                  <a:pt x="42101" y="940358"/>
                  <a:pt x="0" y="898257"/>
                  <a:pt x="0" y="846322"/>
                </a:cubicBezTo>
                <a:lnTo>
                  <a:pt x="0" y="94036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487563" tIns="68580" rIns="68581" bIns="68580" spcCol="1270" anchor="ctr"/>
          <a:lstStyle/>
          <a:p>
            <a:pPr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3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Выплата компенсации части родительской платы за присмотр и уход за ребенком в детском саду 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86421" y="3097409"/>
            <a:ext cx="864670" cy="417653"/>
          </a:xfrm>
          <a:prstGeom prst="roundRect">
            <a:avLst>
              <a:gd name="adj" fmla="val 10000"/>
            </a:avLst>
          </a:prstGeom>
          <a:blipFill>
            <a:blip r:embed="rId7" cstate="print">
              <a:extLst/>
            </a:blip>
            <a:srcRect/>
            <a:stretch>
              <a:fillRect t="-29000" b="-29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Скругленный прямоугольник 1"/>
          <p:cNvSpPr/>
          <p:nvPr/>
        </p:nvSpPr>
        <p:spPr>
          <a:xfrm>
            <a:off x="7987855" y="1280768"/>
            <a:ext cx="1034168" cy="39315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6000"/>
              </a:lnSpc>
              <a:spcAft>
                <a:spcPts val="0"/>
              </a:spcAft>
              <a:tabLst>
                <a:tab pos="2969895" algn="ctr"/>
                <a:tab pos="5940425" algn="r"/>
              </a:tabLst>
              <a:defRPr/>
            </a:pP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2,3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987857" y="1832749"/>
            <a:ext cx="1034167" cy="476243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6000"/>
              </a:lnSpc>
              <a:spcAft>
                <a:spcPts val="0"/>
              </a:spcAft>
              <a:tabLst>
                <a:tab pos="2969895" algn="ctr"/>
                <a:tab pos="5940425" algn="r"/>
              </a:tabLst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2,7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016512" y="2444599"/>
            <a:ext cx="993639" cy="476369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6000"/>
              </a:lnSpc>
              <a:spcAft>
                <a:spcPts val="0"/>
              </a:spcAft>
              <a:tabLst>
                <a:tab pos="2969895" algn="ctr"/>
                <a:tab pos="5940425" algn="r"/>
              </a:tabLst>
              <a:defRPr/>
            </a:pP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5,7</a:t>
            </a:r>
            <a:endParaRPr lang="ru-RU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8022551" y="5970566"/>
            <a:ext cx="993433" cy="301849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tabLst>
                <a:tab pos="4303713" algn="l"/>
              </a:tabLst>
              <a:defRPr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224,7</a:t>
            </a:r>
          </a:p>
        </p:txBody>
      </p:sp>
      <p:sp>
        <p:nvSpPr>
          <p:cNvPr id="28" name="Полилиния 27"/>
          <p:cNvSpPr/>
          <p:nvPr/>
        </p:nvSpPr>
        <p:spPr>
          <a:xfrm>
            <a:off x="228332" y="914433"/>
            <a:ext cx="7656036" cy="265683"/>
          </a:xfrm>
          <a:custGeom>
            <a:avLst/>
            <a:gdLst>
              <a:gd name="connsiteX0" fmla="*/ 0 w 6624736"/>
              <a:gd name="connsiteY0" fmla="*/ 88253 h 882527"/>
              <a:gd name="connsiteX1" fmla="*/ 88253 w 6624736"/>
              <a:gd name="connsiteY1" fmla="*/ 0 h 882527"/>
              <a:gd name="connsiteX2" fmla="*/ 6536483 w 6624736"/>
              <a:gd name="connsiteY2" fmla="*/ 0 h 882527"/>
              <a:gd name="connsiteX3" fmla="*/ 6624736 w 6624736"/>
              <a:gd name="connsiteY3" fmla="*/ 88253 h 882527"/>
              <a:gd name="connsiteX4" fmla="*/ 6624736 w 6624736"/>
              <a:gd name="connsiteY4" fmla="*/ 794274 h 882527"/>
              <a:gd name="connsiteX5" fmla="*/ 6536483 w 6624736"/>
              <a:gd name="connsiteY5" fmla="*/ 882527 h 882527"/>
              <a:gd name="connsiteX6" fmla="*/ 88253 w 6624736"/>
              <a:gd name="connsiteY6" fmla="*/ 882527 h 882527"/>
              <a:gd name="connsiteX7" fmla="*/ 0 w 6624736"/>
              <a:gd name="connsiteY7" fmla="*/ 794274 h 882527"/>
              <a:gd name="connsiteX8" fmla="*/ 0 w 6624736"/>
              <a:gd name="connsiteY8" fmla="*/ 88253 h 882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4736" h="882527">
                <a:moveTo>
                  <a:pt x="0" y="88253"/>
                </a:moveTo>
                <a:cubicBezTo>
                  <a:pt x="0" y="39512"/>
                  <a:pt x="39512" y="0"/>
                  <a:pt x="88253" y="0"/>
                </a:cubicBezTo>
                <a:lnTo>
                  <a:pt x="6536483" y="0"/>
                </a:lnTo>
                <a:cubicBezTo>
                  <a:pt x="6585224" y="0"/>
                  <a:pt x="6624736" y="39512"/>
                  <a:pt x="6624736" y="88253"/>
                </a:cubicBezTo>
                <a:lnTo>
                  <a:pt x="6624736" y="794274"/>
                </a:lnTo>
                <a:cubicBezTo>
                  <a:pt x="6624736" y="843015"/>
                  <a:pt x="6585224" y="882527"/>
                  <a:pt x="6536483" y="882527"/>
                </a:cubicBezTo>
                <a:lnTo>
                  <a:pt x="88253" y="882527"/>
                </a:lnTo>
                <a:cubicBezTo>
                  <a:pt x="39512" y="882527"/>
                  <a:pt x="0" y="843015"/>
                  <a:pt x="0" y="794274"/>
                </a:cubicBezTo>
                <a:lnTo>
                  <a:pt x="0" y="8825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481779" tIns="68580" rIns="68581" bIns="68580" spcCol="1270" anchor="ctr"/>
          <a:lstStyle/>
          <a:p>
            <a:pPr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Наименование 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расходов</a:t>
            </a:r>
          </a:p>
        </p:txBody>
      </p:sp>
      <p:sp>
        <p:nvSpPr>
          <p:cNvPr id="39" name="Полилиния 38"/>
          <p:cNvSpPr/>
          <p:nvPr/>
        </p:nvSpPr>
        <p:spPr bwMode="auto">
          <a:xfrm>
            <a:off x="217083" y="3668302"/>
            <a:ext cx="7667284" cy="457741"/>
          </a:xfrm>
          <a:custGeom>
            <a:avLst/>
            <a:gdLst>
              <a:gd name="connsiteX0" fmla="*/ 0 w 6624736"/>
              <a:gd name="connsiteY0" fmla="*/ 94036 h 940358"/>
              <a:gd name="connsiteX1" fmla="*/ 94036 w 6624736"/>
              <a:gd name="connsiteY1" fmla="*/ 0 h 940358"/>
              <a:gd name="connsiteX2" fmla="*/ 6530700 w 6624736"/>
              <a:gd name="connsiteY2" fmla="*/ 0 h 940358"/>
              <a:gd name="connsiteX3" fmla="*/ 6624736 w 6624736"/>
              <a:gd name="connsiteY3" fmla="*/ 94036 h 940358"/>
              <a:gd name="connsiteX4" fmla="*/ 6624736 w 6624736"/>
              <a:gd name="connsiteY4" fmla="*/ 846322 h 940358"/>
              <a:gd name="connsiteX5" fmla="*/ 6530700 w 6624736"/>
              <a:gd name="connsiteY5" fmla="*/ 940358 h 940358"/>
              <a:gd name="connsiteX6" fmla="*/ 94036 w 6624736"/>
              <a:gd name="connsiteY6" fmla="*/ 940358 h 940358"/>
              <a:gd name="connsiteX7" fmla="*/ 0 w 6624736"/>
              <a:gd name="connsiteY7" fmla="*/ 846322 h 940358"/>
              <a:gd name="connsiteX8" fmla="*/ 0 w 6624736"/>
              <a:gd name="connsiteY8" fmla="*/ 94036 h 94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4736" h="940358">
                <a:moveTo>
                  <a:pt x="0" y="94036"/>
                </a:moveTo>
                <a:cubicBezTo>
                  <a:pt x="0" y="42101"/>
                  <a:pt x="42101" y="0"/>
                  <a:pt x="94036" y="0"/>
                </a:cubicBezTo>
                <a:lnTo>
                  <a:pt x="6530700" y="0"/>
                </a:lnTo>
                <a:cubicBezTo>
                  <a:pt x="6582635" y="0"/>
                  <a:pt x="6624736" y="42101"/>
                  <a:pt x="6624736" y="94036"/>
                </a:cubicBezTo>
                <a:lnTo>
                  <a:pt x="6624736" y="846322"/>
                </a:lnTo>
                <a:cubicBezTo>
                  <a:pt x="6624736" y="898257"/>
                  <a:pt x="6582635" y="940358"/>
                  <a:pt x="6530700" y="940358"/>
                </a:cubicBezTo>
                <a:lnTo>
                  <a:pt x="94036" y="940358"/>
                </a:lnTo>
                <a:cubicBezTo>
                  <a:pt x="42101" y="940358"/>
                  <a:pt x="0" y="898257"/>
                  <a:pt x="0" y="846322"/>
                </a:cubicBezTo>
                <a:lnTo>
                  <a:pt x="0" y="94036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487563" tIns="68580" rIns="68581" bIns="68580" spcCol="1270" anchor="ctr"/>
          <a:lstStyle/>
          <a:p>
            <a:pPr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3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Субсидии на питание детей </a:t>
            </a:r>
            <a:r>
              <a:rPr lang="ru-RU" sz="135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lang="ru-RU" sz="13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общеобразовательных учреждениях</a:t>
            </a:r>
          </a:p>
        </p:txBody>
      </p:sp>
      <p:sp>
        <p:nvSpPr>
          <p:cNvPr id="11273" name="Полилиния 11272"/>
          <p:cNvSpPr/>
          <p:nvPr/>
        </p:nvSpPr>
        <p:spPr bwMode="auto">
          <a:xfrm>
            <a:off x="1747213" y="3927475"/>
            <a:ext cx="1439862" cy="679450"/>
          </a:xfrm>
          <a:custGeom>
            <a:avLst/>
            <a:gdLst>
              <a:gd name="connsiteX0" fmla="*/ 0 w 1829817"/>
              <a:gd name="connsiteY0" fmla="*/ 0 h 678862"/>
              <a:gd name="connsiteX1" fmla="*/ 1829817 w 1829817"/>
              <a:gd name="connsiteY1" fmla="*/ 0 h 678862"/>
              <a:gd name="connsiteX2" fmla="*/ 1829817 w 1829817"/>
              <a:gd name="connsiteY2" fmla="*/ 678862 h 678862"/>
              <a:gd name="connsiteX3" fmla="*/ 0 w 1829817"/>
              <a:gd name="connsiteY3" fmla="*/ 678862 h 678862"/>
              <a:gd name="connsiteX4" fmla="*/ 0 w 1829817"/>
              <a:gd name="connsiteY4" fmla="*/ 0 h 67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9817" h="678862">
                <a:moveTo>
                  <a:pt x="0" y="0"/>
                </a:moveTo>
                <a:lnTo>
                  <a:pt x="1829817" y="0"/>
                </a:lnTo>
                <a:lnTo>
                  <a:pt x="1829817" y="678862"/>
                </a:lnTo>
                <a:lnTo>
                  <a:pt x="0" y="6788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234696" tIns="234696" rIns="234696" bIns="0" spcCol="1270"/>
          <a:lstStyle/>
          <a:p>
            <a:pPr algn="ctr" defTabSz="1466850">
              <a:lnSpc>
                <a:spcPct val="90000"/>
              </a:lnSpc>
              <a:spcAft>
                <a:spcPct val="35000"/>
              </a:spcAft>
              <a:defRPr/>
            </a:pPr>
            <a:endParaRPr lang="ru-RU" sz="33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275" name="Полилиния 11274"/>
          <p:cNvSpPr/>
          <p:nvPr/>
        </p:nvSpPr>
        <p:spPr bwMode="auto">
          <a:xfrm>
            <a:off x="3328988" y="4130674"/>
            <a:ext cx="1439862" cy="677862"/>
          </a:xfrm>
          <a:custGeom>
            <a:avLst/>
            <a:gdLst>
              <a:gd name="connsiteX0" fmla="*/ 0 w 1829817"/>
              <a:gd name="connsiteY0" fmla="*/ 0 h 678862"/>
              <a:gd name="connsiteX1" fmla="*/ 1829817 w 1829817"/>
              <a:gd name="connsiteY1" fmla="*/ 0 h 678862"/>
              <a:gd name="connsiteX2" fmla="*/ 1829817 w 1829817"/>
              <a:gd name="connsiteY2" fmla="*/ 678862 h 678862"/>
              <a:gd name="connsiteX3" fmla="*/ 0 w 1829817"/>
              <a:gd name="connsiteY3" fmla="*/ 678862 h 678862"/>
              <a:gd name="connsiteX4" fmla="*/ 0 w 1829817"/>
              <a:gd name="connsiteY4" fmla="*/ 0 h 67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9817" h="678862">
                <a:moveTo>
                  <a:pt x="0" y="0"/>
                </a:moveTo>
                <a:lnTo>
                  <a:pt x="1829817" y="0"/>
                </a:lnTo>
                <a:lnTo>
                  <a:pt x="1829817" y="678862"/>
                </a:lnTo>
                <a:lnTo>
                  <a:pt x="0" y="6788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234696" tIns="234696" rIns="234696" bIns="0" spcCol="1270"/>
          <a:lstStyle/>
          <a:p>
            <a:pPr algn="ctr" defTabSz="1466850">
              <a:lnSpc>
                <a:spcPct val="90000"/>
              </a:lnSpc>
              <a:spcAft>
                <a:spcPct val="35000"/>
              </a:spcAft>
              <a:defRPr/>
            </a:pPr>
            <a:endParaRPr lang="ru-RU" sz="33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277" name="Полилиния 11276"/>
          <p:cNvSpPr/>
          <p:nvPr/>
        </p:nvSpPr>
        <p:spPr bwMode="auto">
          <a:xfrm>
            <a:off x="4915865" y="4057650"/>
            <a:ext cx="1438275" cy="677862"/>
          </a:xfrm>
          <a:custGeom>
            <a:avLst/>
            <a:gdLst>
              <a:gd name="connsiteX0" fmla="*/ 0 w 1829817"/>
              <a:gd name="connsiteY0" fmla="*/ 0 h 678862"/>
              <a:gd name="connsiteX1" fmla="*/ 1829817 w 1829817"/>
              <a:gd name="connsiteY1" fmla="*/ 0 h 678862"/>
              <a:gd name="connsiteX2" fmla="*/ 1829817 w 1829817"/>
              <a:gd name="connsiteY2" fmla="*/ 678862 h 678862"/>
              <a:gd name="connsiteX3" fmla="*/ 0 w 1829817"/>
              <a:gd name="connsiteY3" fmla="*/ 678862 h 678862"/>
              <a:gd name="connsiteX4" fmla="*/ 0 w 1829817"/>
              <a:gd name="connsiteY4" fmla="*/ 0 h 67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9817" h="678862">
                <a:moveTo>
                  <a:pt x="0" y="0"/>
                </a:moveTo>
                <a:lnTo>
                  <a:pt x="1829817" y="0"/>
                </a:lnTo>
                <a:lnTo>
                  <a:pt x="1829817" y="678862"/>
                </a:lnTo>
                <a:lnTo>
                  <a:pt x="0" y="6788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234696" tIns="234696" rIns="234696" bIns="0" spcCol="1270"/>
          <a:lstStyle/>
          <a:p>
            <a:pPr algn="ctr" defTabSz="1466850">
              <a:lnSpc>
                <a:spcPct val="90000"/>
              </a:lnSpc>
              <a:spcAft>
                <a:spcPct val="35000"/>
              </a:spcAft>
              <a:defRPr/>
            </a:pPr>
            <a:endParaRPr lang="ru-RU" sz="33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285" name="Полилиния 11284"/>
          <p:cNvSpPr/>
          <p:nvPr/>
        </p:nvSpPr>
        <p:spPr bwMode="auto">
          <a:xfrm>
            <a:off x="2882275" y="2692400"/>
            <a:ext cx="1436688" cy="679450"/>
          </a:xfrm>
          <a:custGeom>
            <a:avLst/>
            <a:gdLst>
              <a:gd name="connsiteX0" fmla="*/ 0 w 1829817"/>
              <a:gd name="connsiteY0" fmla="*/ 0 h 678862"/>
              <a:gd name="connsiteX1" fmla="*/ 1829817 w 1829817"/>
              <a:gd name="connsiteY1" fmla="*/ 0 h 678862"/>
              <a:gd name="connsiteX2" fmla="*/ 1829817 w 1829817"/>
              <a:gd name="connsiteY2" fmla="*/ 678862 h 678862"/>
              <a:gd name="connsiteX3" fmla="*/ 0 w 1829817"/>
              <a:gd name="connsiteY3" fmla="*/ 678862 h 678862"/>
              <a:gd name="connsiteX4" fmla="*/ 0 w 1829817"/>
              <a:gd name="connsiteY4" fmla="*/ 0 h 67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9817" h="678862">
                <a:moveTo>
                  <a:pt x="0" y="0"/>
                </a:moveTo>
                <a:lnTo>
                  <a:pt x="1829817" y="0"/>
                </a:lnTo>
                <a:lnTo>
                  <a:pt x="1829817" y="678862"/>
                </a:lnTo>
                <a:lnTo>
                  <a:pt x="0" y="6788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234696" tIns="234696" rIns="234696" bIns="0" spcCol="1270"/>
          <a:lstStyle/>
          <a:p>
            <a:pPr algn="ctr" defTabSz="1466850">
              <a:lnSpc>
                <a:spcPct val="90000"/>
              </a:lnSpc>
              <a:spcAft>
                <a:spcPct val="35000"/>
              </a:spcAft>
              <a:defRPr/>
            </a:pPr>
            <a:endParaRPr lang="ru-RU" sz="33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287" name="Полилиния 11286"/>
          <p:cNvSpPr/>
          <p:nvPr/>
        </p:nvSpPr>
        <p:spPr bwMode="auto">
          <a:xfrm>
            <a:off x="4463425" y="2692400"/>
            <a:ext cx="1435100" cy="679450"/>
          </a:xfrm>
          <a:custGeom>
            <a:avLst/>
            <a:gdLst>
              <a:gd name="connsiteX0" fmla="*/ 0 w 1829817"/>
              <a:gd name="connsiteY0" fmla="*/ 0 h 678862"/>
              <a:gd name="connsiteX1" fmla="*/ 1829817 w 1829817"/>
              <a:gd name="connsiteY1" fmla="*/ 0 h 678862"/>
              <a:gd name="connsiteX2" fmla="*/ 1829817 w 1829817"/>
              <a:gd name="connsiteY2" fmla="*/ 678862 h 678862"/>
              <a:gd name="connsiteX3" fmla="*/ 0 w 1829817"/>
              <a:gd name="connsiteY3" fmla="*/ 678862 h 678862"/>
              <a:gd name="connsiteX4" fmla="*/ 0 w 1829817"/>
              <a:gd name="connsiteY4" fmla="*/ 0 h 67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9817" h="678862">
                <a:moveTo>
                  <a:pt x="0" y="0"/>
                </a:moveTo>
                <a:lnTo>
                  <a:pt x="1829817" y="0"/>
                </a:lnTo>
                <a:lnTo>
                  <a:pt x="1829817" y="678862"/>
                </a:lnTo>
                <a:lnTo>
                  <a:pt x="0" y="6788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234696" tIns="234696" rIns="234696" bIns="0" spcCol="1270"/>
          <a:lstStyle/>
          <a:p>
            <a:pPr algn="ctr" defTabSz="1466850">
              <a:lnSpc>
                <a:spcPct val="90000"/>
              </a:lnSpc>
              <a:spcAft>
                <a:spcPct val="35000"/>
              </a:spcAft>
              <a:defRPr/>
            </a:pPr>
            <a:endParaRPr lang="ru-RU" sz="33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289" name="Полилиния 11288"/>
          <p:cNvSpPr/>
          <p:nvPr/>
        </p:nvSpPr>
        <p:spPr bwMode="auto">
          <a:xfrm>
            <a:off x="2882275" y="4816475"/>
            <a:ext cx="1436688" cy="679450"/>
          </a:xfrm>
          <a:custGeom>
            <a:avLst/>
            <a:gdLst>
              <a:gd name="connsiteX0" fmla="*/ 0 w 1829817"/>
              <a:gd name="connsiteY0" fmla="*/ 0 h 678862"/>
              <a:gd name="connsiteX1" fmla="*/ 1829817 w 1829817"/>
              <a:gd name="connsiteY1" fmla="*/ 0 h 678862"/>
              <a:gd name="connsiteX2" fmla="*/ 1829817 w 1829817"/>
              <a:gd name="connsiteY2" fmla="*/ 678862 h 678862"/>
              <a:gd name="connsiteX3" fmla="*/ 0 w 1829817"/>
              <a:gd name="connsiteY3" fmla="*/ 678862 h 678862"/>
              <a:gd name="connsiteX4" fmla="*/ 0 w 1829817"/>
              <a:gd name="connsiteY4" fmla="*/ 0 h 67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9817" h="678862">
                <a:moveTo>
                  <a:pt x="0" y="0"/>
                </a:moveTo>
                <a:lnTo>
                  <a:pt x="1829817" y="0"/>
                </a:lnTo>
                <a:lnTo>
                  <a:pt x="1829817" y="678862"/>
                </a:lnTo>
                <a:lnTo>
                  <a:pt x="0" y="6788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234696" tIns="234696" rIns="234696" bIns="0" spcCol="1270"/>
          <a:lstStyle/>
          <a:p>
            <a:pPr algn="ctr" defTabSz="1466850">
              <a:lnSpc>
                <a:spcPct val="90000"/>
              </a:lnSpc>
              <a:spcAft>
                <a:spcPct val="35000"/>
              </a:spcAft>
              <a:defRPr/>
            </a:pPr>
            <a:endParaRPr lang="ru-RU" sz="33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8028385" y="3061631"/>
            <a:ext cx="993638" cy="4892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6000"/>
              </a:lnSpc>
              <a:spcAft>
                <a:spcPts val="0"/>
              </a:spcAft>
              <a:tabLst>
                <a:tab pos="2969895" algn="ctr"/>
                <a:tab pos="5940425" algn="r"/>
              </a:tabLst>
              <a:defRPr/>
            </a:pP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85,3</a:t>
            </a:r>
            <a:endParaRPr lang="ru-RU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8016513" y="3705798"/>
            <a:ext cx="1034471" cy="45946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6000"/>
              </a:lnSpc>
              <a:spcAft>
                <a:spcPts val="0"/>
              </a:spcAft>
              <a:tabLst>
                <a:tab pos="2969895" algn="ctr"/>
                <a:tab pos="5940425" algn="r"/>
              </a:tabLst>
              <a:defRPr/>
            </a:pP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35,9</a:t>
            </a:r>
            <a:endParaRPr lang="ru-RU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447537" y="3705798"/>
            <a:ext cx="778930" cy="370432"/>
          </a:xfrm>
          <a:prstGeom prst="roundRect">
            <a:avLst/>
          </a:prstGeom>
          <a:blipFill>
            <a:blip r:embed="rId8" cstate="print">
              <a:extLst/>
            </a:blip>
            <a:srcRect/>
            <a:stretch>
              <a:fillRect t="-4000" b="-4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7" name="Полилиния 36"/>
          <p:cNvSpPr/>
          <p:nvPr/>
        </p:nvSpPr>
        <p:spPr>
          <a:xfrm>
            <a:off x="1647200" y="2517775"/>
            <a:ext cx="1828800" cy="677862"/>
          </a:xfrm>
          <a:custGeom>
            <a:avLst/>
            <a:gdLst>
              <a:gd name="connsiteX0" fmla="*/ 0 w 1829817"/>
              <a:gd name="connsiteY0" fmla="*/ 0 h 678862"/>
              <a:gd name="connsiteX1" fmla="*/ 1829817 w 1829817"/>
              <a:gd name="connsiteY1" fmla="*/ 0 h 678862"/>
              <a:gd name="connsiteX2" fmla="*/ 1829817 w 1829817"/>
              <a:gd name="connsiteY2" fmla="*/ 678862 h 678862"/>
              <a:gd name="connsiteX3" fmla="*/ 0 w 1829817"/>
              <a:gd name="connsiteY3" fmla="*/ 678862 h 678862"/>
              <a:gd name="connsiteX4" fmla="*/ 0 w 1829817"/>
              <a:gd name="connsiteY4" fmla="*/ 0 h 67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9817" h="678862">
                <a:moveTo>
                  <a:pt x="0" y="0"/>
                </a:moveTo>
                <a:lnTo>
                  <a:pt x="1829817" y="0"/>
                </a:lnTo>
                <a:lnTo>
                  <a:pt x="1829817" y="678862"/>
                </a:lnTo>
                <a:lnTo>
                  <a:pt x="0" y="6788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234696" tIns="234696" rIns="234696" bIns="0" spcCol="1270"/>
          <a:lstStyle/>
          <a:p>
            <a:pPr algn="ctr" defTabSz="1466850">
              <a:lnSpc>
                <a:spcPct val="90000"/>
              </a:lnSpc>
              <a:spcAft>
                <a:spcPct val="35000"/>
              </a:spcAft>
              <a:defRPr/>
            </a:pPr>
            <a:endParaRPr lang="ru-RU" sz="33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3660150" y="2517775"/>
            <a:ext cx="1828800" cy="677862"/>
          </a:xfrm>
          <a:custGeom>
            <a:avLst/>
            <a:gdLst>
              <a:gd name="connsiteX0" fmla="*/ 0 w 1829817"/>
              <a:gd name="connsiteY0" fmla="*/ 0 h 678862"/>
              <a:gd name="connsiteX1" fmla="*/ 1829817 w 1829817"/>
              <a:gd name="connsiteY1" fmla="*/ 0 h 678862"/>
              <a:gd name="connsiteX2" fmla="*/ 1829817 w 1829817"/>
              <a:gd name="connsiteY2" fmla="*/ 678862 h 678862"/>
              <a:gd name="connsiteX3" fmla="*/ 0 w 1829817"/>
              <a:gd name="connsiteY3" fmla="*/ 678862 h 678862"/>
              <a:gd name="connsiteX4" fmla="*/ 0 w 1829817"/>
              <a:gd name="connsiteY4" fmla="*/ 0 h 67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9817" h="678862">
                <a:moveTo>
                  <a:pt x="0" y="0"/>
                </a:moveTo>
                <a:lnTo>
                  <a:pt x="1829817" y="0"/>
                </a:lnTo>
                <a:lnTo>
                  <a:pt x="1829817" y="678862"/>
                </a:lnTo>
                <a:lnTo>
                  <a:pt x="0" y="6788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234696" tIns="234696" rIns="234696" bIns="0" spcCol="1270"/>
          <a:lstStyle/>
          <a:p>
            <a:pPr algn="ctr" defTabSz="1466850">
              <a:lnSpc>
                <a:spcPct val="90000"/>
              </a:lnSpc>
              <a:spcAft>
                <a:spcPct val="35000"/>
              </a:spcAft>
              <a:defRPr/>
            </a:pPr>
            <a:endParaRPr lang="ru-RU" sz="33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5673100" y="2517775"/>
            <a:ext cx="1828800" cy="677862"/>
          </a:xfrm>
          <a:custGeom>
            <a:avLst/>
            <a:gdLst>
              <a:gd name="connsiteX0" fmla="*/ 0 w 1829817"/>
              <a:gd name="connsiteY0" fmla="*/ 0 h 678862"/>
              <a:gd name="connsiteX1" fmla="*/ 1829817 w 1829817"/>
              <a:gd name="connsiteY1" fmla="*/ 0 h 678862"/>
              <a:gd name="connsiteX2" fmla="*/ 1829817 w 1829817"/>
              <a:gd name="connsiteY2" fmla="*/ 678862 h 678862"/>
              <a:gd name="connsiteX3" fmla="*/ 0 w 1829817"/>
              <a:gd name="connsiteY3" fmla="*/ 678862 h 678862"/>
              <a:gd name="connsiteX4" fmla="*/ 0 w 1829817"/>
              <a:gd name="connsiteY4" fmla="*/ 0 h 67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9817" h="678862">
                <a:moveTo>
                  <a:pt x="0" y="0"/>
                </a:moveTo>
                <a:lnTo>
                  <a:pt x="1829817" y="0"/>
                </a:lnTo>
                <a:lnTo>
                  <a:pt x="1829817" y="678862"/>
                </a:lnTo>
                <a:lnTo>
                  <a:pt x="0" y="6788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234696" tIns="234696" rIns="234696" bIns="0" spcCol="1270"/>
          <a:lstStyle/>
          <a:p>
            <a:pPr algn="ctr" defTabSz="1466850">
              <a:lnSpc>
                <a:spcPct val="90000"/>
              </a:lnSpc>
              <a:spcAft>
                <a:spcPct val="35000"/>
              </a:spcAft>
              <a:defRPr/>
            </a:pPr>
            <a:endParaRPr lang="ru-RU" sz="33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220443" y="4181983"/>
            <a:ext cx="7663924" cy="470663"/>
          </a:xfrm>
          <a:custGeom>
            <a:avLst/>
            <a:gdLst>
              <a:gd name="connsiteX0" fmla="*/ 0 w 6624736"/>
              <a:gd name="connsiteY0" fmla="*/ 88253 h 882527"/>
              <a:gd name="connsiteX1" fmla="*/ 88253 w 6624736"/>
              <a:gd name="connsiteY1" fmla="*/ 0 h 882527"/>
              <a:gd name="connsiteX2" fmla="*/ 6536483 w 6624736"/>
              <a:gd name="connsiteY2" fmla="*/ 0 h 882527"/>
              <a:gd name="connsiteX3" fmla="*/ 6624736 w 6624736"/>
              <a:gd name="connsiteY3" fmla="*/ 88253 h 882527"/>
              <a:gd name="connsiteX4" fmla="*/ 6624736 w 6624736"/>
              <a:gd name="connsiteY4" fmla="*/ 794274 h 882527"/>
              <a:gd name="connsiteX5" fmla="*/ 6536483 w 6624736"/>
              <a:gd name="connsiteY5" fmla="*/ 882527 h 882527"/>
              <a:gd name="connsiteX6" fmla="*/ 88253 w 6624736"/>
              <a:gd name="connsiteY6" fmla="*/ 882527 h 882527"/>
              <a:gd name="connsiteX7" fmla="*/ 0 w 6624736"/>
              <a:gd name="connsiteY7" fmla="*/ 794274 h 882527"/>
              <a:gd name="connsiteX8" fmla="*/ 0 w 6624736"/>
              <a:gd name="connsiteY8" fmla="*/ 88253 h 882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4736" h="882527">
                <a:moveTo>
                  <a:pt x="0" y="88253"/>
                </a:moveTo>
                <a:cubicBezTo>
                  <a:pt x="0" y="39512"/>
                  <a:pt x="39512" y="0"/>
                  <a:pt x="88253" y="0"/>
                </a:cubicBezTo>
                <a:lnTo>
                  <a:pt x="6536483" y="0"/>
                </a:lnTo>
                <a:cubicBezTo>
                  <a:pt x="6585224" y="0"/>
                  <a:pt x="6624736" y="39512"/>
                  <a:pt x="6624736" y="88253"/>
                </a:cubicBezTo>
                <a:lnTo>
                  <a:pt x="6624736" y="794274"/>
                </a:lnTo>
                <a:cubicBezTo>
                  <a:pt x="6624736" y="843015"/>
                  <a:pt x="6585224" y="882527"/>
                  <a:pt x="6536483" y="882527"/>
                </a:cubicBezTo>
                <a:lnTo>
                  <a:pt x="88253" y="882527"/>
                </a:lnTo>
                <a:cubicBezTo>
                  <a:pt x="39512" y="882527"/>
                  <a:pt x="0" y="843015"/>
                  <a:pt x="0" y="794274"/>
                </a:cubicBezTo>
                <a:lnTo>
                  <a:pt x="0" y="8825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481779" tIns="68580" rIns="68581" bIns="68580" spcCol="1270" anchor="ctr"/>
          <a:lstStyle/>
          <a:p>
            <a:pPr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35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Перевозка в сады-огороды льготной категории населения</a:t>
            </a:r>
            <a:endParaRPr lang="ru-RU" sz="13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8016513" y="4264853"/>
            <a:ext cx="1034471" cy="312193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6000"/>
              </a:lnSpc>
              <a:spcAft>
                <a:spcPts val="0"/>
              </a:spcAft>
              <a:tabLst>
                <a:tab pos="2969895" algn="ctr"/>
                <a:tab pos="5940425" algn="r"/>
              </a:tabLst>
              <a:defRPr/>
            </a:pP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13,1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220443" y="4686690"/>
            <a:ext cx="7663925" cy="614518"/>
          </a:xfrm>
          <a:custGeom>
            <a:avLst/>
            <a:gdLst>
              <a:gd name="connsiteX0" fmla="*/ 0 w 6624736"/>
              <a:gd name="connsiteY0" fmla="*/ 88253 h 882527"/>
              <a:gd name="connsiteX1" fmla="*/ 88253 w 6624736"/>
              <a:gd name="connsiteY1" fmla="*/ 0 h 882527"/>
              <a:gd name="connsiteX2" fmla="*/ 6536483 w 6624736"/>
              <a:gd name="connsiteY2" fmla="*/ 0 h 882527"/>
              <a:gd name="connsiteX3" fmla="*/ 6624736 w 6624736"/>
              <a:gd name="connsiteY3" fmla="*/ 88253 h 882527"/>
              <a:gd name="connsiteX4" fmla="*/ 6624736 w 6624736"/>
              <a:gd name="connsiteY4" fmla="*/ 794274 h 882527"/>
              <a:gd name="connsiteX5" fmla="*/ 6536483 w 6624736"/>
              <a:gd name="connsiteY5" fmla="*/ 882527 h 882527"/>
              <a:gd name="connsiteX6" fmla="*/ 88253 w 6624736"/>
              <a:gd name="connsiteY6" fmla="*/ 882527 h 882527"/>
              <a:gd name="connsiteX7" fmla="*/ 0 w 6624736"/>
              <a:gd name="connsiteY7" fmla="*/ 794274 h 882527"/>
              <a:gd name="connsiteX8" fmla="*/ 0 w 6624736"/>
              <a:gd name="connsiteY8" fmla="*/ 88253 h 882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4736" h="882527">
                <a:moveTo>
                  <a:pt x="0" y="88253"/>
                </a:moveTo>
                <a:cubicBezTo>
                  <a:pt x="0" y="39512"/>
                  <a:pt x="39512" y="0"/>
                  <a:pt x="88253" y="0"/>
                </a:cubicBezTo>
                <a:lnTo>
                  <a:pt x="6536483" y="0"/>
                </a:lnTo>
                <a:cubicBezTo>
                  <a:pt x="6585224" y="0"/>
                  <a:pt x="6624736" y="39512"/>
                  <a:pt x="6624736" y="88253"/>
                </a:cubicBezTo>
                <a:lnTo>
                  <a:pt x="6624736" y="794274"/>
                </a:lnTo>
                <a:cubicBezTo>
                  <a:pt x="6624736" y="843015"/>
                  <a:pt x="6585224" y="882527"/>
                  <a:pt x="6536483" y="882527"/>
                </a:cubicBezTo>
                <a:lnTo>
                  <a:pt x="88253" y="882527"/>
                </a:lnTo>
                <a:cubicBezTo>
                  <a:pt x="39512" y="882527"/>
                  <a:pt x="0" y="843015"/>
                  <a:pt x="0" y="794274"/>
                </a:cubicBezTo>
                <a:lnTo>
                  <a:pt x="0" y="8825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481779" tIns="68580" rIns="68581" bIns="68580" spcCol="1270" anchor="ctr"/>
          <a:lstStyle/>
          <a:p>
            <a:pPr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35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Временное трудоустройство несовершеннолетних граждан в возрасте от 14 до 18 лет в каникулярное и свободное от учебы времени</a:t>
            </a:r>
            <a:endParaRPr lang="ru-RU" sz="13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8016513" y="4686689"/>
            <a:ext cx="1005511" cy="54385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6000"/>
              </a:lnSpc>
              <a:spcAft>
                <a:spcPts val="0"/>
              </a:spcAft>
              <a:tabLst>
                <a:tab pos="2969895" algn="ctr"/>
                <a:tab pos="5940425" algn="r"/>
              </a:tabLst>
              <a:defRPr/>
            </a:pP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7,7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222921" y="5331129"/>
            <a:ext cx="7661447" cy="516867"/>
          </a:xfrm>
          <a:custGeom>
            <a:avLst/>
            <a:gdLst>
              <a:gd name="connsiteX0" fmla="*/ 0 w 6624736"/>
              <a:gd name="connsiteY0" fmla="*/ 88253 h 882527"/>
              <a:gd name="connsiteX1" fmla="*/ 88253 w 6624736"/>
              <a:gd name="connsiteY1" fmla="*/ 0 h 882527"/>
              <a:gd name="connsiteX2" fmla="*/ 6536483 w 6624736"/>
              <a:gd name="connsiteY2" fmla="*/ 0 h 882527"/>
              <a:gd name="connsiteX3" fmla="*/ 6624736 w 6624736"/>
              <a:gd name="connsiteY3" fmla="*/ 88253 h 882527"/>
              <a:gd name="connsiteX4" fmla="*/ 6624736 w 6624736"/>
              <a:gd name="connsiteY4" fmla="*/ 794274 h 882527"/>
              <a:gd name="connsiteX5" fmla="*/ 6536483 w 6624736"/>
              <a:gd name="connsiteY5" fmla="*/ 882527 h 882527"/>
              <a:gd name="connsiteX6" fmla="*/ 88253 w 6624736"/>
              <a:gd name="connsiteY6" fmla="*/ 882527 h 882527"/>
              <a:gd name="connsiteX7" fmla="*/ 0 w 6624736"/>
              <a:gd name="connsiteY7" fmla="*/ 794274 h 882527"/>
              <a:gd name="connsiteX8" fmla="*/ 0 w 6624736"/>
              <a:gd name="connsiteY8" fmla="*/ 88253 h 882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4736" h="882527">
                <a:moveTo>
                  <a:pt x="0" y="88253"/>
                </a:moveTo>
                <a:cubicBezTo>
                  <a:pt x="0" y="39512"/>
                  <a:pt x="39512" y="0"/>
                  <a:pt x="88253" y="0"/>
                </a:cubicBezTo>
                <a:lnTo>
                  <a:pt x="6536483" y="0"/>
                </a:lnTo>
                <a:cubicBezTo>
                  <a:pt x="6585224" y="0"/>
                  <a:pt x="6624736" y="39512"/>
                  <a:pt x="6624736" y="88253"/>
                </a:cubicBezTo>
                <a:lnTo>
                  <a:pt x="6624736" y="794274"/>
                </a:lnTo>
                <a:cubicBezTo>
                  <a:pt x="6624736" y="843015"/>
                  <a:pt x="6585224" y="882527"/>
                  <a:pt x="6536483" y="882527"/>
                </a:cubicBezTo>
                <a:lnTo>
                  <a:pt x="88253" y="882527"/>
                </a:lnTo>
                <a:cubicBezTo>
                  <a:pt x="39512" y="882527"/>
                  <a:pt x="0" y="843015"/>
                  <a:pt x="0" y="794274"/>
                </a:cubicBezTo>
                <a:lnTo>
                  <a:pt x="0" y="8825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481779" tIns="68580" rIns="68581" bIns="68580" spcCol="1270" anchor="ctr"/>
          <a:lstStyle/>
          <a:p>
            <a:pPr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3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Программа отдыха, оздоровления занятости детей и молодежи РТ </a:t>
            </a: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8016513" y="5407246"/>
            <a:ext cx="1034470" cy="386621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6000"/>
              </a:lnSpc>
              <a:spcAft>
                <a:spcPts val="0"/>
              </a:spcAft>
              <a:tabLst>
                <a:tab pos="2969895" algn="ctr"/>
                <a:tab pos="5940425" algn="r"/>
              </a:tabLst>
              <a:defRPr/>
            </a:pP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72,8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8674" name="Picture 2" descr="https://intv.by/upload/iblock/ced/ced4ea8ee1c6e0a5ffe18a042b1c170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535" y="4257765"/>
            <a:ext cx="763826" cy="326367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6" name="Picture 4" descr="http://volhovinfo.ru/images/wp-content/998/83998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535" y="4815590"/>
            <a:ext cx="766374" cy="393698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6" descr="https://dbo.ru/upload/big/1_14316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8" descr="https://dbo.ru/upload/big/1_143164.jpg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8682" name="Picture 10" descr="http://il.vgoroden.ru/lj2udiu2qqbee_1krxg11.jpe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835" y="5407246"/>
            <a:ext cx="763826" cy="352067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AutoShape 14" descr="https://www.verbum-christi.com/wp-content/uploads/2015/10/family.jpg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AutoShape 16" descr="https://www.verbum-christi.com/wp-content/uploads/2015/10/family.jpg"/>
          <p:cNvSpPr>
            <a:spLocks noChangeAspect="1" noChangeArrowheads="1"/>
          </p:cNvSpPr>
          <p:nvPr/>
        </p:nvSpPr>
        <p:spPr bwMode="auto">
          <a:xfrm>
            <a:off x="612775" y="3127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AutoShape 18" descr="https://www.verbum-christi.com/wp-content/uploads/2015/10/family.jpg"/>
          <p:cNvSpPr>
            <a:spLocks noChangeAspect="1" noChangeArrowheads="1"/>
          </p:cNvSpPr>
          <p:nvPr/>
        </p:nvSpPr>
        <p:spPr bwMode="auto">
          <a:xfrm>
            <a:off x="765175" y="46513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" name="AutoShape 20" descr="https://www.verbum-christi.com/wp-content/uploads/2015/10/family.jpg"/>
          <p:cNvSpPr>
            <a:spLocks noChangeAspect="1" noChangeArrowheads="1"/>
          </p:cNvSpPr>
          <p:nvPr/>
        </p:nvSpPr>
        <p:spPr bwMode="auto">
          <a:xfrm>
            <a:off x="917575" y="6175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940878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639454129"/>
              </p:ext>
            </p:extLst>
          </p:nvPr>
        </p:nvGraphicFramePr>
        <p:xfrm>
          <a:off x="1403648" y="1484784"/>
          <a:ext cx="6783633" cy="44466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Заголовок 1"/>
          <p:cNvSpPr txBox="1">
            <a:spLocks/>
          </p:cNvSpPr>
          <p:nvPr/>
        </p:nvSpPr>
        <p:spPr>
          <a:xfrm>
            <a:off x="1244751" y="27410"/>
            <a:ext cx="7252165" cy="9778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ru-RU" sz="3600" dirty="0">
                <a:solidFill>
                  <a:srgbClr val="115972"/>
                </a:solidFill>
                <a:latin typeface="Calibri"/>
              </a:rPr>
              <a:t>Динамика объема размещенных закупок, </a:t>
            </a:r>
            <a:r>
              <a:rPr lang="ru-RU" sz="3600" dirty="0" smtClean="0">
                <a:solidFill>
                  <a:srgbClr val="115972"/>
                </a:solidFill>
                <a:latin typeface="Calibri"/>
              </a:rPr>
              <a:t>млн</a:t>
            </a:r>
            <a:r>
              <a:rPr lang="ru-RU" sz="3600" dirty="0">
                <a:solidFill>
                  <a:srgbClr val="115972"/>
                </a:solidFill>
                <a:latin typeface="Calibri"/>
              </a:rPr>
              <a:t>. руб.</a:t>
            </a:r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1693716531"/>
              </p:ext>
            </p:extLst>
          </p:nvPr>
        </p:nvGraphicFramePr>
        <p:xfrm>
          <a:off x="1646980" y="1799747"/>
          <a:ext cx="6180498" cy="48806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9336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Documents and Settings\All Users\Рабочий стол\Деловой понедельник\обложки\шапк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39238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Прямоугольник 4"/>
          <p:cNvSpPr>
            <a:spLocks noChangeArrowheads="1"/>
          </p:cNvSpPr>
          <p:nvPr/>
        </p:nvSpPr>
        <p:spPr bwMode="auto">
          <a:xfrm>
            <a:off x="250827" y="260350"/>
            <a:ext cx="73580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Задачи </a:t>
            </a:r>
            <a:endParaRPr lang="ru-RU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877041" y="1332568"/>
            <a:ext cx="7929910" cy="96519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400" b="1" i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Выполнение плановых назначений по доходам и расходам в полном </a:t>
            </a:r>
            <a:r>
              <a:rPr lang="ru-RU" sz="2400" b="1" i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объеме</a:t>
            </a:r>
            <a:endParaRPr lang="ru-RU" sz="2400" b="1" i="1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Нашивка 26"/>
          <p:cNvSpPr/>
          <p:nvPr/>
        </p:nvSpPr>
        <p:spPr>
          <a:xfrm>
            <a:off x="942669" y="3588816"/>
            <a:ext cx="7929910" cy="1296144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defTabSz="1066800">
              <a:lnSpc>
                <a:spcPct val="90000"/>
              </a:lnSpc>
              <a:spcAft>
                <a:spcPct val="15000"/>
              </a:spcAft>
            </a:pPr>
            <a:r>
              <a:rPr lang="ru-RU" sz="2400" b="1" i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</a:t>
            </a:r>
            <a:r>
              <a:rPr lang="ru-RU" sz="2400" b="1" i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беспечение </a:t>
            </a:r>
            <a:r>
              <a:rPr lang="ru-RU" sz="2400" b="1" i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финансово-бюджетной дисциплины в процессе исполнения бюджета города</a:t>
            </a:r>
          </a:p>
        </p:txBody>
      </p:sp>
      <p:sp>
        <p:nvSpPr>
          <p:cNvPr id="8" name="Нашивка 7"/>
          <p:cNvSpPr/>
          <p:nvPr/>
        </p:nvSpPr>
        <p:spPr>
          <a:xfrm>
            <a:off x="942669" y="5088980"/>
            <a:ext cx="8001348" cy="1512168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just" defTabSz="1066800">
              <a:lnSpc>
                <a:spcPct val="90000"/>
              </a:lnSpc>
              <a:spcAft>
                <a:spcPct val="15000"/>
              </a:spcAft>
            </a:pPr>
            <a:r>
              <a:rPr lang="ru-RU" sz="2400" b="1" i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Ф</a:t>
            </a:r>
            <a:r>
              <a:rPr lang="ru-RU" sz="2400" b="1" i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ормирование </a:t>
            </a:r>
            <a:r>
              <a:rPr lang="ru-RU" sz="2400" b="1" i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проекта бюджета города на 2019 год и плановый период 2020 и 2021 годов и внесение его на утверждение в Городской Совет</a:t>
            </a:r>
          </a:p>
        </p:txBody>
      </p:sp>
      <p:sp>
        <p:nvSpPr>
          <p:cNvPr id="7" name="Нашивка 6"/>
          <p:cNvSpPr/>
          <p:nvPr/>
        </p:nvSpPr>
        <p:spPr>
          <a:xfrm>
            <a:off x="871231" y="2496850"/>
            <a:ext cx="7929910" cy="892874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just" defTabSz="1066800">
              <a:lnSpc>
                <a:spcPct val="90000"/>
              </a:lnSpc>
              <a:spcAft>
                <a:spcPct val="15000"/>
              </a:spcAft>
            </a:pPr>
            <a:r>
              <a:rPr lang="ru-RU" sz="2400" b="1" i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Проведение работы по снижению задолженности</a:t>
            </a:r>
          </a:p>
        </p:txBody>
      </p:sp>
    </p:spTree>
    <p:extLst>
      <p:ext uri="{BB962C8B-B14F-4D97-AF65-F5344CB8AC3E}">
        <p14:creationId xmlns:p14="http://schemas.microsoft.com/office/powerpoint/2010/main" val="304094013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17532</TotalTime>
  <Words>346</Words>
  <Application>Microsoft Office PowerPoint</Application>
  <PresentationFormat>Экран (4:3)</PresentationFormat>
  <Paragraphs>99</Paragraphs>
  <Slides>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Тема Office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Tycoon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Галиева Ляйсан Ринатовна</cp:lastModifiedBy>
  <cp:revision>1124</cp:revision>
  <cp:lastPrinted>2018-11-12T04:43:57Z</cp:lastPrinted>
  <dcterms:created xsi:type="dcterms:W3CDTF">2006-11-20T06:30:48Z</dcterms:created>
  <dcterms:modified xsi:type="dcterms:W3CDTF">2018-11-29T13:56:08Z</dcterms:modified>
</cp:coreProperties>
</file>