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9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0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1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2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3.xml" ContentType="application/vnd.openxmlformats-officedocument.drawingml.chartshape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47" r:id="rId2"/>
    <p:sldId id="349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44" r:id="rId19"/>
    <p:sldId id="345" r:id="rId20"/>
    <p:sldId id="346" r:id="rId21"/>
    <p:sldId id="340" r:id="rId22"/>
    <p:sldId id="326" r:id="rId23"/>
    <p:sldId id="327" r:id="rId24"/>
    <p:sldId id="335" r:id="rId25"/>
    <p:sldId id="328" r:id="rId26"/>
    <p:sldId id="329" r:id="rId27"/>
    <p:sldId id="330" r:id="rId28"/>
    <p:sldId id="331" r:id="rId29"/>
    <p:sldId id="336" r:id="rId30"/>
    <p:sldId id="348" r:id="rId31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2C4D88"/>
    <a:srgbClr val="B40000"/>
    <a:srgbClr val="71B6F5"/>
    <a:srgbClr val="FFFFFF"/>
    <a:srgbClr val="28B311"/>
    <a:srgbClr val="9900FF"/>
    <a:srgbClr val="66CCFF"/>
    <a:srgbClr val="FF00FF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99900045743542E-2"/>
          <c:y val="0.17224205573286577"/>
          <c:w val="0.91479711441608413"/>
          <c:h val="0.653152234350907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15 435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FCE-4679-8B85-796E547D124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6 848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FCE-4679-8B85-796E547D124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8 587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FCE-4679-8B85-796E547D12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</c:v>
                </c:pt>
                <c:pt idx="1">
                  <c:v>Собственные доходы</c:v>
                </c:pt>
                <c:pt idx="2">
                  <c:v>Межбюджетные трансферты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15436</c:v>
                </c:pt>
                <c:pt idx="1">
                  <c:v>6849</c:v>
                </c:pt>
                <c:pt idx="2">
                  <c:v>8587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overlap val="100"/>
        <c:axId val="229302304"/>
        <c:axId val="229303392"/>
      </c:barChart>
      <c:catAx>
        <c:axId val="229302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9303392"/>
        <c:crosses val="autoZero"/>
        <c:auto val="0"/>
        <c:lblAlgn val="ctr"/>
        <c:lblOffset val="100"/>
        <c:noMultiLvlLbl val="0"/>
      </c:catAx>
      <c:valAx>
        <c:axId val="229303392"/>
        <c:scaling>
          <c:orientation val="minMax"/>
          <c:max val="11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229302304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glow>
                <a:schemeClr val="accent1">
                  <a:alpha val="40000"/>
                </a:schemeClr>
              </a:glow>
              <a:outerShdw sx="1000" sy="1000" algn="ctr" rotWithShape="0">
                <a:srgbClr val="000000"/>
              </a:outerShdw>
              <a:softEdge rad="0"/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месяцев 2022 года</c:v>
                </c:pt>
                <c:pt idx="1">
                  <c:v>9 месяцев 2023 года</c:v>
                </c:pt>
                <c:pt idx="2">
                  <c:v>9 месяцев 2024 года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4475.7119999999995</c:v>
                </c:pt>
                <c:pt idx="1">
                  <c:v>5383.0567499999997</c:v>
                </c:pt>
                <c:pt idx="2">
                  <c:v>5660.1794999999993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85-4320-83C9-E41E783EFE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50800" dir="5400000" algn="ctr" rotWithShape="0">
                <a:srgbClr val="000000"/>
              </a:outerShdw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6 848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D1-498F-A663-43973A098D6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месяцев 2022 года</c:v>
                </c:pt>
                <c:pt idx="1">
                  <c:v>9 месяцев 2023 года</c:v>
                </c:pt>
                <c:pt idx="2">
                  <c:v>9 месяцев 2024 года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4645.7370000000001</c:v>
                </c:pt>
                <c:pt idx="1">
                  <c:v>5494.1620000000003</c:v>
                </c:pt>
                <c:pt idx="2">
                  <c:v>6848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85-4320-83C9-E41E783EF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174986976"/>
        <c:axId val="454375296"/>
      </c:barChart>
      <c:catAx>
        <c:axId val="174986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375296"/>
        <c:crosses val="autoZero"/>
        <c:auto val="1"/>
        <c:lblAlgn val="ctr"/>
        <c:lblOffset val="100"/>
        <c:noMultiLvlLbl val="0"/>
      </c:catAx>
      <c:valAx>
        <c:axId val="4543752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17498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66375492125981"/>
          <c:y val="0.88392075879565235"/>
          <c:w val="0.76209807464564505"/>
          <c:h val="8.97334589613033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037593126897291E-2"/>
          <c:y val="0.16199045684976737"/>
          <c:w val="0.92073713510214727"/>
          <c:h val="0.589460826907512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2022 года</c:v>
                </c:pt>
                <c:pt idx="1">
                  <c:v>9 мес. 2023 года</c:v>
                </c:pt>
                <c:pt idx="2">
                  <c:v>9 мес. 2024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3958</c:v>
                </c:pt>
                <c:pt idx="1">
                  <c:v>4804</c:v>
                </c:pt>
                <c:pt idx="2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690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F5-4AD1-AB88-49088F18D5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2022 года</c:v>
                </c:pt>
                <c:pt idx="1">
                  <c:v>9 мес. 2023 года</c:v>
                </c:pt>
                <c:pt idx="2">
                  <c:v>9 мес. 2024 года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688</c:v>
                </c:pt>
                <c:pt idx="1">
                  <c:v>690</c:v>
                </c:pt>
                <c:pt idx="2">
                  <c:v>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F5-4AD1-AB88-49088F18D5B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0"/>
              <c:numFmt formatCode="_-* #\ ##0_р_._-;\-* #\ ##0_р_._-;_-* &quot;-&quot;??_р_._-;_-@_-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FB29-4BED-A119-B3E06FEB75D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7 408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F5-4AD1-AB88-49088F18D5BC}"/>
                </c:ext>
              </c:extLst>
            </c:dLbl>
            <c:dLbl>
              <c:idx val="2"/>
              <c:numFmt formatCode="_-* #\ ##0_р_._-;\-* #\ ##0_р_._-;_-* &quot;-&quot;??_р_._-;_-@_-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B29-4BED-A119-B3E06FEB75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2022 года</c:v>
                </c:pt>
                <c:pt idx="1">
                  <c:v>9 мес. 2023 года</c:v>
                </c:pt>
                <c:pt idx="2">
                  <c:v>9 мес. 2024 года</c:v>
                </c:pt>
              </c:strCache>
            </c:strRef>
          </c:cat>
          <c:val>
            <c:numRef>
              <c:f>Лист1!$D$2:$D$4</c:f>
              <c:numCache>
                <c:formatCode>#,##0</c:formatCode>
                <c:ptCount val="3"/>
                <c:pt idx="0">
                  <c:v>5949</c:v>
                </c:pt>
                <c:pt idx="1">
                  <c:v>7408</c:v>
                </c:pt>
                <c:pt idx="2">
                  <c:v>8587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4376384"/>
        <c:axId val="454367680"/>
      </c:barChart>
      <c:catAx>
        <c:axId val="4543763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54367680"/>
        <c:crosses val="autoZero"/>
        <c:auto val="0"/>
        <c:lblAlgn val="ctr"/>
        <c:lblOffset val="100"/>
        <c:noMultiLvlLbl val="0"/>
      </c:catAx>
      <c:valAx>
        <c:axId val="454367680"/>
        <c:scaling>
          <c:orientation val="minMax"/>
          <c:max val="155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454376384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9561799593845115"/>
          <c:w val="1"/>
          <c:h val="6.1284104845556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760114563514E-2"/>
          <c:y val="0.14433413935382647"/>
          <c:w val="0.91083885007204368"/>
          <c:h val="0.6172064686868485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Дополнительный норматив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1 789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859-479C-9A87-54BE900EE42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1 961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859-479C-9A87-54BE900EE4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2022 года</c:v>
                </c:pt>
                <c:pt idx="1">
                  <c:v>9 мес. 2023 года</c:v>
                </c:pt>
                <c:pt idx="2">
                  <c:v>9 мес. 2024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1350.0640000000001</c:v>
                </c:pt>
                <c:pt idx="1">
                  <c:v>1788.9970000000001</c:v>
                </c:pt>
                <c:pt idx="2">
                  <c:v>1961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Норматив отчисления в бюджет города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1 829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5F5-4AD1-AB88-49088F18D5B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2 487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859-479C-9A87-54BE900EE4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2022 года</c:v>
                </c:pt>
                <c:pt idx="1">
                  <c:v>9 мес. 2023 года</c:v>
                </c:pt>
                <c:pt idx="2">
                  <c:v>9 мес. 2024 года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1414.538</c:v>
                </c:pt>
                <c:pt idx="1">
                  <c:v>1828.9159999999999</c:v>
                </c:pt>
                <c:pt idx="2">
                  <c:v>2487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4375840"/>
        <c:axId val="454372576"/>
      </c:barChart>
      <c:catAx>
        <c:axId val="454375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454372576"/>
        <c:crosses val="autoZero"/>
        <c:auto val="0"/>
        <c:lblAlgn val="ctr"/>
        <c:lblOffset val="100"/>
        <c:noMultiLvlLbl val="0"/>
      </c:catAx>
      <c:valAx>
        <c:axId val="454372576"/>
        <c:scaling>
          <c:orientation val="minMax"/>
          <c:max val="4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37584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8300634058420757"/>
          <c:w val="1"/>
          <c:h val="7.1373429128951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87470389386326E-2"/>
          <c:y val="2.6496184393689445E-2"/>
          <c:w val="0.93504479173964017"/>
          <c:h val="0.783944649117578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Упрощенная система налогообложения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9 мес. 2022 года</c:v>
                </c:pt>
                <c:pt idx="1">
                  <c:v>9 мес. 2023 года</c:v>
                </c:pt>
                <c:pt idx="2">
                  <c:v>9 мес. 2024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540</c:v>
                </c:pt>
                <c:pt idx="1">
                  <c:v>601</c:v>
                </c:pt>
                <c:pt idx="2">
                  <c:v>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8-43EC-9D1A-2773C1D1EC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Патентная система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9 мес. 2022 года</c:v>
                </c:pt>
                <c:pt idx="1">
                  <c:v>9 мес. 2023 года</c:v>
                </c:pt>
                <c:pt idx="2">
                  <c:v>9 мес. 2024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117</c:v>
                </c:pt>
                <c:pt idx="1">
                  <c:v>96</c:v>
                </c:pt>
                <c:pt idx="2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58-43EC-9D1A-2773C1D1E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4377472"/>
        <c:axId val="454368768"/>
      </c:barChart>
      <c:catAx>
        <c:axId val="454377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454368768"/>
        <c:crosses val="autoZero"/>
        <c:auto val="1"/>
        <c:lblAlgn val="ctr"/>
        <c:lblOffset val="100"/>
        <c:noMultiLvlLbl val="0"/>
      </c:catAx>
      <c:valAx>
        <c:axId val="454368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5437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38251311767E-2"/>
          <c:y val="0.92758145130527492"/>
          <c:w val="0.89999992349737645"/>
          <c:h val="7.0074798838902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658175870662249E-2"/>
          <c:y val="7.1186538299214022E-2"/>
          <c:w val="0.91611655117193536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9 мес. 2023 года</c:v>
                </c:pt>
                <c:pt idx="1">
                  <c:v>9 мес. 2024 года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341.29599999999999</c:v>
                </c:pt>
                <c:pt idx="1">
                  <c:v>250.357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92-4695-A07C-26F5E7877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overlap val="100"/>
        <c:axId val="454365504"/>
        <c:axId val="454371488"/>
      </c:barChart>
      <c:catAx>
        <c:axId val="45436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454371488"/>
        <c:crosses val="autoZero"/>
        <c:auto val="0"/>
        <c:lblAlgn val="ctr"/>
        <c:lblOffset val="100"/>
        <c:noMultiLvlLbl val="0"/>
      </c:catAx>
      <c:valAx>
        <c:axId val="454371488"/>
        <c:scaling>
          <c:orientation val="minMax"/>
          <c:max val="350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36550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glow>
                <a:schemeClr val="accent1">
                  <a:alpha val="40000"/>
                </a:schemeClr>
              </a:glow>
              <a:outerShdw sx="1000" sy="1000" algn="ctr" rotWithShape="0">
                <a:srgbClr val="000000"/>
              </a:outerShdw>
              <a:softEdge rad="0"/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месяцев 2022 года</c:v>
                </c:pt>
                <c:pt idx="1">
                  <c:v>9 месяцев 2023 года</c:v>
                </c:pt>
                <c:pt idx="2">
                  <c:v>9 месяцев 2024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562.22799999999995</c:v>
                </c:pt>
                <c:pt idx="1">
                  <c:v>668.63099999999997</c:v>
                </c:pt>
                <c:pt idx="2">
                  <c:v>543.05899999999997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85-4320-83C9-E41E783EFE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50800" dir="5400000" algn="ctr" rotWithShape="0">
                <a:srgbClr val="000000"/>
              </a:outerShdw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месяцев 2022 года</c:v>
                </c:pt>
                <c:pt idx="1">
                  <c:v>9 месяцев 2023 года</c:v>
                </c:pt>
                <c:pt idx="2">
                  <c:v>9 месяцев 2024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687.95100000000002</c:v>
                </c:pt>
                <c:pt idx="1">
                  <c:v>689.89300000000003</c:v>
                </c:pt>
                <c:pt idx="2">
                  <c:v>847.92200000000003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85-4320-83C9-E41E783EF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454372032"/>
        <c:axId val="454366048"/>
      </c:barChart>
      <c:catAx>
        <c:axId val="454372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366048"/>
        <c:crosses val="autoZero"/>
        <c:auto val="1"/>
        <c:lblAlgn val="ctr"/>
        <c:lblOffset val="100"/>
        <c:noMultiLvlLbl val="0"/>
      </c:catAx>
      <c:valAx>
        <c:axId val="454366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5437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66375492125981"/>
          <c:y val="0.88392075879565235"/>
          <c:w val="0.66279749015748035"/>
          <c:h val="9.8956453740385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01932532071644E-2"/>
          <c:y val="7.1186538299214008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9 мес. 
2020 года</c:v>
                </c:pt>
                <c:pt idx="1">
                  <c:v>9 мес.
2021 года</c:v>
                </c:pt>
                <c:pt idx="2">
                  <c:v>9 мес.
2022 года</c:v>
                </c:pt>
                <c:pt idx="3">
                  <c:v>9 мес.
2023 года</c:v>
                </c:pt>
                <c:pt idx="4">
                  <c:v>9 мес.
2024 года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4214</c:v>
                </c:pt>
                <c:pt idx="1">
                  <c:v>4598</c:v>
                </c:pt>
                <c:pt idx="2">
                  <c:v>5689</c:v>
                </c:pt>
                <c:pt idx="3">
                  <c:v>6299</c:v>
                </c:pt>
                <c:pt idx="4">
                  <c:v>7528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454366592"/>
        <c:axId val="454373120"/>
      </c:barChart>
      <c:catAx>
        <c:axId val="454366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454373120"/>
        <c:crosses val="autoZero"/>
        <c:auto val="0"/>
        <c:lblAlgn val="ctr"/>
        <c:lblOffset val="100"/>
        <c:noMultiLvlLbl val="0"/>
      </c:catAx>
      <c:valAx>
        <c:axId val="454373120"/>
        <c:scaling>
          <c:orientation val="minMax"/>
          <c:max val="8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366592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8133643170377"/>
          <c:y val="0.28006575025312508"/>
          <c:w val="0.52487595766432982"/>
          <c:h val="0.6110832525639557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5"/>
          <c:dPt>
            <c:idx val="0"/>
            <c:bubble3D val="0"/>
            <c:explosion val="7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1-7F23-4E53-9501-5FDA0BED1DA7}"/>
              </c:ext>
            </c:extLst>
          </c:dPt>
          <c:dPt>
            <c:idx val="1"/>
            <c:bubble3D val="0"/>
            <c:explosion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3-7F23-4E53-9501-5FDA0BED1DA7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5-7F23-4E53-9501-5FDA0BED1DA7}"/>
              </c:ext>
            </c:extLst>
          </c:dPt>
          <c:dPt>
            <c:idx val="3"/>
            <c:bubble3D val="0"/>
            <c:explosion val="7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7-7F23-4E53-9501-5FDA0BED1DA7}"/>
              </c:ext>
            </c:extLst>
          </c:dPt>
          <c:dLbls>
            <c:dLbl>
              <c:idx val="0"/>
              <c:layout>
                <c:manualLayout>
                  <c:x val="-0.17315996423187163"/>
                  <c:y val="-0.2344143538882394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3A41E07-EB05-4768-9507-02958AF05D94}" type="CATEGORYNAME">
                      <a:rPr lang="ru-RU" sz="1600" b="1" i="0" u="sng" strike="noStrike" kern="1200" spc="0" baseline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b="1" i="0" u="sng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(2 604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35%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666710929703062"/>
                      <c:h val="0.3033590086776816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7F23-4E53-9501-5FDA0BED1DA7}"/>
                </c:ext>
              </c:extLst>
            </c:dLbl>
            <c:dLbl>
              <c:idx val="1"/>
              <c:layout>
                <c:manualLayout>
                  <c:x val="0.21762065643116529"/>
                  <c:y val="-0.4826989762716766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u="sng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Субвенции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(4 514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60%</a:t>
                    </a:r>
                    <a:endParaRPr lang="ru-RU" sz="1600" b="1" dirty="0">
                      <a:solidFill>
                        <a:srgbClr val="C00000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42075174283338"/>
                      <c:h val="0.200844614004012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F23-4E53-9501-5FDA0BED1DA7}"/>
                </c:ext>
              </c:extLst>
            </c:dLbl>
            <c:dLbl>
              <c:idx val="2"/>
              <c:layout>
                <c:manualLayout>
                  <c:x val="-0.22557072486788773"/>
                  <c:y val="5.12048589736235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A1DB6CC7-BF30-43D4-92DD-2026D2C45CE1}" type="CATEGORYNAME">
                      <a:rPr lang="ru-RU" sz="1600" b="1" u="sng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b="1" u="sng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(340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5%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09942884505694"/>
                      <c:h val="0.30795654378566256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7F23-4E53-9501-5FDA0BED1DA7}"/>
                </c:ext>
              </c:extLst>
            </c:dLbl>
            <c:dLbl>
              <c:idx val="3"/>
              <c:layout>
                <c:manualLayout>
                  <c:x val="-0.22247709792300308"/>
                  <c:y val="-0.18289352851606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aseline="0" dirty="0" smtClean="0"/>
                      <a:t> </a:t>
                    </a:r>
                    <a:fld id="{FB7CA550-4DC2-45CA-96B4-F4A72814F358}" type="CATEGORYNAME">
                      <a:rPr lang="ru-RU" sz="1600" u="sng" baseline="0" smtClean="0"/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u="sng" baseline="0" dirty="0" smtClean="0"/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aseline="0" dirty="0" smtClean="0"/>
                      <a:t>(</a:t>
                    </a:r>
                    <a:fld id="{C3DC5CD7-04FE-4A8E-8A07-F53090A64C0E}" type="VALUE">
                      <a:rPr lang="ru-RU" sz="1600" baseline="0" smtClean="0"/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r>
                      <a:rPr lang="ru-RU" sz="1600" baseline="0" dirty="0" smtClean="0"/>
                      <a:t>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1%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921855833627779"/>
                      <c:h val="0.15553016109798395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7F23-4E53-9501-5FDA0BED1DA7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трансферы</c:v>
                </c:pt>
                <c:pt idx="3">
                  <c:v>Дотации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2604</c:v>
                </c:pt>
                <c:pt idx="1">
                  <c:v>4514</c:v>
                </c:pt>
                <c:pt idx="2">
                  <c:v>340</c:v>
                </c:pt>
                <c:pt idx="3">
                  <c:v>71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Лист1!$B$2:$B$5</c15:f>
                <c15:dlblRangeCache>
                  <c:ptCount val="4"/>
                  <c:pt idx="0">
                    <c:v>2604</c:v>
                  </c:pt>
                  <c:pt idx="1">
                    <c:v>4514</c:v>
                  </c:pt>
                  <c:pt idx="2">
                    <c:v>340</c:v>
                  </c:pt>
                  <c:pt idx="3">
                    <c:v>71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6-7F23-4E53-9501-5FDA0BED1DA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260"/>
        <c:holeSize val="3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518485557543317E-2"/>
          <c:y val="9.5205966516162782E-2"/>
          <c:w val="0.93548151444245664"/>
          <c:h val="0.715987711921509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'Задолженнсть '!$E$6</c:f>
              <c:strCache>
                <c:ptCount val="1"/>
                <c:pt idx="0">
                  <c:v>Бюджет города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DB50-4763-8976-085D5BE9686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3-DB50-4763-8976-085D5BE9686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B50-4763-8976-085D5BE9686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B50-4763-8976-085D5BE9686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B50-4763-8976-085D5BE9686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195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B50-4763-8976-085D5BE968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'Задолженнсть '!$F$5:$H$5</c:f>
              <c:strCache>
                <c:ptCount val="3"/>
                <c:pt idx="0">
                  <c:v>на 01.10.2023</c:v>
                </c:pt>
                <c:pt idx="1">
                  <c:v>на 01.01.2024</c:v>
                </c:pt>
                <c:pt idx="2">
                  <c:v>на 01.10.2024</c:v>
                </c:pt>
              </c:strCache>
            </c:strRef>
          </c:cat>
          <c:val>
            <c:numRef>
              <c:f>'Задолженнсть '!$F$6:$H$6</c:f>
              <c:numCache>
                <c:formatCode>#,##0</c:formatCode>
                <c:ptCount val="3"/>
                <c:pt idx="0" formatCode="General">
                  <c:v>143</c:v>
                </c:pt>
                <c:pt idx="1">
                  <c:v>146.69999999999999</c:v>
                </c:pt>
                <c:pt idx="2">
                  <c:v>111.629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50-4763-8976-085D5BE9686A}"/>
            </c:ext>
          </c:extLst>
        </c:ser>
        <c:ser>
          <c:idx val="1"/>
          <c:order val="1"/>
          <c:tx>
            <c:strRef>
              <c:f>'Задолженнсть '!$E$7</c:f>
              <c:strCache>
                <c:ptCount val="1"/>
                <c:pt idx="0">
                  <c:v>Бюджет Республики Татарстан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B50-4763-8976-085D5BE9686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523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B50-4763-8976-085D5BE9686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469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DB50-4763-8976-085D5BE9686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1 016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B50-4763-8976-085D5BE968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'Задолженнсть '!$F$5:$H$5</c:f>
              <c:strCache>
                <c:ptCount val="3"/>
                <c:pt idx="0">
                  <c:v>на 01.10.2023</c:v>
                </c:pt>
                <c:pt idx="1">
                  <c:v>на 01.01.2024</c:v>
                </c:pt>
                <c:pt idx="2">
                  <c:v>на 01.10.2024</c:v>
                </c:pt>
              </c:strCache>
            </c:strRef>
          </c:cat>
          <c:val>
            <c:numRef>
              <c:f>'Задолженнсть '!$F$7:$H$7</c:f>
              <c:numCache>
                <c:formatCode>#,##0</c:formatCode>
                <c:ptCount val="3"/>
                <c:pt idx="0">
                  <c:v>895.46600000000001</c:v>
                </c:pt>
                <c:pt idx="1">
                  <c:v>523</c:v>
                </c:pt>
                <c:pt idx="2">
                  <c:v>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B50-4763-8976-085D5BE968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54376928"/>
        <c:axId val="454363328"/>
      </c:barChart>
      <c:catAx>
        <c:axId val="454376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454363328"/>
        <c:crosses val="autoZero"/>
        <c:auto val="1"/>
        <c:lblAlgn val="ctr"/>
        <c:lblOffset val="100"/>
        <c:noMultiLvlLbl val="0"/>
      </c:catAx>
      <c:valAx>
        <c:axId val="454363328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376928"/>
        <c:crosses val="autoZero"/>
        <c:crossBetween val="between"/>
        <c:majorUnit val="3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599302169067606E-2"/>
          <c:y val="0.93206383982203944"/>
          <c:w val="0.9506573192031651"/>
          <c:h val="6.79362489354545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760114563514E-2"/>
          <c:y val="7.1186538299214022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2022 года</c:v>
                </c:pt>
                <c:pt idx="1">
                  <c:v>9 мес. 2023 года</c:v>
                </c:pt>
                <c:pt idx="2">
                  <c:v>9 мес. 2024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11332</c:v>
                </c:pt>
                <c:pt idx="1">
                  <c:v>12729</c:v>
                </c:pt>
                <c:pt idx="2">
                  <c:v>14817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overlap val="-37"/>
        <c:axId val="194218888"/>
        <c:axId val="467796072"/>
      </c:barChart>
      <c:catAx>
        <c:axId val="194218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467796072"/>
        <c:crosses val="autoZero"/>
        <c:auto val="0"/>
        <c:lblAlgn val="ctr"/>
        <c:lblOffset val="100"/>
        <c:noMultiLvlLbl val="0"/>
      </c:catAx>
      <c:valAx>
        <c:axId val="467796072"/>
        <c:scaling>
          <c:orientation val="minMax"/>
          <c:max val="12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194218888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103865028555428"/>
          <c:y val="0.20840192407600391"/>
          <c:w val="0.45808669435517452"/>
          <c:h val="0.720659020928237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3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1-2166-407B-9E53-D1E17C12D357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3-2166-407B-9E53-D1E17C12D357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5-2166-407B-9E53-D1E17C12D35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7-2166-407B-9E53-D1E17C12D3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9-2166-407B-9E53-D1E17C12D3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A-BD2D-4E32-AE8B-BDB0CA3A2C51}"/>
              </c:ext>
            </c:extLst>
          </c:dPt>
          <c:dPt>
            <c:idx val="6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D-5DC1-492A-B644-987BBC851615}"/>
              </c:ext>
            </c:extLst>
          </c:dPt>
          <c:dLbls>
            <c:dLbl>
              <c:idx val="0"/>
              <c:layout>
                <c:manualLayout>
                  <c:x val="-0.15933215208470078"/>
                  <c:y val="-0.5121809089483828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2CBE6DD0-EE70-4049-9A04-8E6D69532C08}" type="CATEGORYNAME">
                      <a:rPr 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r>
                      <a:rPr lang="ru-RU" sz="1800" b="1" baseline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66%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97094273823007"/>
                      <c:h val="0.201198743310000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166-407B-9E53-D1E17C12D357}"/>
                </c:ext>
              </c:extLst>
            </c:dLbl>
            <c:dLbl>
              <c:idx val="1"/>
              <c:layout>
                <c:manualLayout>
                  <c:x val="4.2294943661895006E-2"/>
                  <c:y val="-0.224168092278180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Благоустройство и содержание городского хозяйства
</a:t>
                    </a:r>
                    <a:fld id="{C77A4FA3-9870-4EE8-94C4-F83F5DA2C8C9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159990399703266"/>
                      <c:h val="0.235425139640761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166-407B-9E53-D1E17C12D357}"/>
                </c:ext>
              </c:extLst>
            </c:dLbl>
            <c:dLbl>
              <c:idx val="2"/>
              <c:layout>
                <c:manualLayout>
                  <c:x val="0.18713237248879019"/>
                  <c:y val="-0.1549439899907469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41AE5BDB-0581-4A05-AF35-8AFF7A9A0DD6}" type="CATEGORYNAME">
                      <a:rPr lang="ru-RU" sz="1800" b="1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FDE8BA0A-3EDE-4315-9727-E1641D5840D8}" type="PERCENTAGE">
                      <a:rPr lang="ru-RU" sz="1800" b="1" baseline="0" dirty="0">
                        <a:solidFill>
                          <a:srgbClr val="B4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baseline="0" dirty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75188687650343"/>
                      <c:h val="0.283645200261912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166-407B-9E53-D1E17C12D357}"/>
                </c:ext>
              </c:extLst>
            </c:dLbl>
            <c:dLbl>
              <c:idx val="3"/>
              <c:layout>
                <c:manualLayout>
                  <c:x val="0.181485584067057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016B4525-226B-4219-9BB4-788E37D87723}" type="CATEGORYNAME">
                      <a:rPr 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710828AD-0764-4DFD-A83E-1603629065A1}" type="PERCENTAGE">
                      <a:rPr lang="ru-RU" sz="1800" b="1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17432175176326"/>
                      <c:h val="0.157333138128306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166-407B-9E53-D1E17C12D357}"/>
                </c:ext>
              </c:extLst>
            </c:dLbl>
            <c:dLbl>
              <c:idx val="4"/>
              <c:layout>
                <c:manualLayout>
                  <c:x val="0.11410143586256294"/>
                  <c:y val="0.2281317534022543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6A6CF482-240C-40FE-9E6D-05FB449ED5DD}" type="CATEGORYNAME"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F243F44F-EC7F-4489-B187-BCCE85DEF274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96822447239278"/>
                      <c:h val="0.122930365602107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166-407B-9E53-D1E17C12D357}"/>
                </c:ext>
              </c:extLst>
            </c:dLbl>
            <c:dLbl>
              <c:idx val="5"/>
              <c:layout>
                <c:manualLayout>
                  <c:x val="0.10622151048305122"/>
                  <c:y val="-0.24245540256809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F85A42F2-EFD4-4C45-A3A7-17D331B9A3AD}" type="CATEGORYNAME"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C7C5882A-4AC2-4637-9202-AB5599ABC7DB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49941180000106"/>
                      <c:h val="0.1828095075607364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BD2D-4E32-AE8B-BDB0CA3A2C51}"/>
                </c:ext>
              </c:extLst>
            </c:dLbl>
            <c:dLbl>
              <c:idx val="6"/>
              <c:layout>
                <c:manualLayout>
                  <c:x val="0.33482853106368732"/>
                  <c:y val="-0.14884383290449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03625F83-EE86-45F0-9F70-8FE55B273717}" type="CATEGORYNAME">
                      <a: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8189F8BC-B296-4BF2-BB95-3F383687F30C}" type="PERCENTAGE">
                      <a:rPr lang="ru-RU" sz="1800" baseline="0" dirty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aseline="0" dirty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857750148640957"/>
                      <c:h val="0.149307444843052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DC1-492A-B644-987BBC851615}"/>
                </c:ext>
              </c:extLst>
            </c:dLbl>
            <c:numFmt formatCode="0%" sourceLinked="0"/>
            <c:spPr>
              <a:solidFill>
                <a:prstClr val="white"/>
              </a:solidFill>
              <a:ln>
                <a:solidFill>
                  <a:srgbClr val="5B9BD5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Оплата труда с начислениями</c:v>
                </c:pt>
                <c:pt idx="1">
                  <c:v>Жилищно-коммунальное хозяйство и Национальная политика</c:v>
                </c:pt>
                <c:pt idx="2">
                  <c:v>Коммунальные услуги и расходы на содержание имущества</c:v>
                </c:pt>
                <c:pt idx="3">
                  <c:v>Социальные расходы </c:v>
                </c:pt>
                <c:pt idx="4">
                  <c:v>Прочие расходы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66</c:v>
                </c:pt>
                <c:pt idx="1">
                  <c:v>13</c:v>
                </c:pt>
                <c:pt idx="2">
                  <c:v>7</c:v>
                </c:pt>
                <c:pt idx="3">
                  <c:v>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66-407B-9E53-D1E17C12D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25537555497255"/>
          <c:y val="0.18492049182576795"/>
          <c:w val="0.45808669435517452"/>
          <c:h val="0.720659020928237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4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1-3F51-451F-AB17-6FD5EFAC4EAB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3-3F51-451F-AB17-6FD5EFAC4EAB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5-3F51-451F-AB17-6FD5EFAC4EAB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7-3F51-451F-AB17-6FD5EFAC4EAB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9-3F51-451F-AB17-6FD5EFAC4EAB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B-3F51-451F-AB17-6FD5EFAC4EA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0-92D4-4D16-8F39-2AD6659A74B9}"/>
              </c:ext>
            </c:extLst>
          </c:dPt>
          <c:dLbls>
            <c:dLbl>
              <c:idx val="0"/>
              <c:layout>
                <c:manualLayout>
                  <c:x val="1.2994804232991973E-2"/>
                  <c:y val="-0.1807784040355738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D6F3D8B3-6132-42EC-8885-FA2487982304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/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988EA80D-914A-4ABE-90C2-D9E62B79406B}" type="VALUE">
                      <a:rPr lang="ru-RU" sz="1800" baseline="0" smtClean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9168432055027"/>
                      <c:h val="0.185847858551097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F51-451F-AB17-6FD5EFAC4EAB}"/>
                </c:ext>
              </c:extLst>
            </c:dLbl>
            <c:dLbl>
              <c:idx val="1"/>
              <c:layout>
                <c:manualLayout>
                  <c:x val="0.20997520778091736"/>
                  <c:y val="-0.1003939152827371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C64BC42-CAB5-43AD-899C-921CD3C8E5BC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800" baseline="0" dirty="0" smtClean="0"/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800" baseline="0" dirty="0" smtClean="0"/>
                      <a:t> </a:t>
                    </a:r>
                    <a:fld id="{5FBD4015-FA24-4F06-B375-35609190407D}" type="VALUE">
                      <a:rPr lang="ru-RU" sz="1800" baseline="0" dirty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955035619321757"/>
                      <c:h val="0.209982221115646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F51-451F-AB17-6FD5EFAC4EAB}"/>
                </c:ext>
              </c:extLst>
            </c:dLbl>
            <c:dLbl>
              <c:idx val="2"/>
              <c:layout>
                <c:manualLayout>
                  <c:x val="0.1901387089960542"/>
                  <c:y val="-9.551494342641435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2054F30B-5718-47F8-8C0D-5E5AAF450249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/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41F7382F-F066-4FA5-BB53-0603B1A055EA}" type="VALUE">
                      <a:rPr lang="ru-RU" sz="1800" baseline="0" smtClean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90618014852212"/>
                      <c:h val="0.245171864198061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F51-451F-AB17-6FD5EFAC4EAB}"/>
                </c:ext>
              </c:extLst>
            </c:dLbl>
            <c:dLbl>
              <c:idx val="3"/>
              <c:layout>
                <c:manualLayout>
                  <c:x val="0.2539759469317398"/>
                  <c:y val="6.28386483614550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9D939433-20E5-42A6-A215-1937650415D9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/>
                      <a:t> </a:t>
                    </a:r>
                    <a:fld id="{FBAE414F-B4A6-4A47-AE27-161225E4838A}" type="VALUE">
                      <a:rPr lang="ru-RU" sz="1800" baseline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134781801251727"/>
                      <c:h val="0.203707262544622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F51-451F-AB17-6FD5EFAC4EAB}"/>
                </c:ext>
              </c:extLst>
            </c:dLbl>
            <c:dLbl>
              <c:idx val="4"/>
              <c:layout>
                <c:manualLayout>
                  <c:x val="-0.28417837744698393"/>
                  <c:y val="4.775737275470582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DA526A8-F924-46CB-B244-1B68823EAF78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/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7CDEB861-773C-4255-AB03-8BEB993103AD}" type="VALUE">
                      <a:rPr lang="ru-RU" sz="1800" baseline="0" smtClean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087575471214729"/>
                      <c:h val="0.2501989560669775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3F51-451F-AB17-6FD5EFAC4EAB}"/>
                </c:ext>
              </c:extLst>
            </c:dLbl>
            <c:dLbl>
              <c:idx val="5"/>
              <c:layout>
                <c:manualLayout>
                  <c:x val="-0.11188673118378602"/>
                  <c:y val="-0.3167067877417333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8794C7FF-B85F-410F-8642-2AF42F342BF7}" type="CATEGORYNAME">
                      <a:rPr lang="ru-RU" sz="1800" smtClean="0">
                        <a:solidFill>
                          <a:srgbClr val="2F5597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fld id="{771A4E58-5E95-4C8D-ACDD-AA0A9DA89D30}" type="VALUE">
                      <a:rPr lang="ru-RU" sz="1800" baseline="0" smtClean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975180301804861"/>
                      <c:h val="0.186094232639165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3F51-451F-AB17-6FD5EFAC4EAB}"/>
                </c:ext>
              </c:extLst>
            </c:dLbl>
            <c:dLbl>
              <c:idx val="6"/>
              <c:layout>
                <c:manualLayout>
                  <c:x val="-0.27044995080466955"/>
                  <c:y val="-0.1156231129850772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DBEC2575-E2DB-4B3D-A2D1-D8260939DA40}" type="CATEGORYNAME">
                      <a:rPr lang="ru-RU" sz="1800" dirty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/>
                      <a:t>; </a:t>
                    </a:r>
                    <a:fld id="{3888FC98-DE80-4DF1-8DE1-59C603F37797}" type="VALUE">
                      <a:rPr lang="ru-RU" sz="1800" baseline="0" dirty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038139947364995"/>
                      <c:h val="0.154684210557565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2D4-4D16-8F39-2AD6659A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2F559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Лист1!$A$2:$A$8</c:f>
              <c:strCache>
                <c:ptCount val="6"/>
                <c:pt idx="0">
                  <c:v>Культура</c:v>
                </c:pt>
                <c:pt idx="1">
                  <c:v>Молодежная политика</c:v>
                </c:pt>
                <c:pt idx="2">
                  <c:v>Дошкольное образование</c:v>
                </c:pt>
                <c:pt idx="3">
                  <c:v>Физическая культура и спорт</c:v>
                </c:pt>
                <c:pt idx="4">
                  <c:v>Дополнительное образование</c:v>
                </c:pt>
                <c:pt idx="5">
                  <c:v>Образование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543635</c:v>
                </c:pt>
                <c:pt idx="1">
                  <c:v>369210</c:v>
                </c:pt>
                <c:pt idx="2">
                  <c:v>4125340</c:v>
                </c:pt>
                <c:pt idx="3">
                  <c:v>753581</c:v>
                </c:pt>
                <c:pt idx="4">
                  <c:v>894314</c:v>
                </c:pt>
                <c:pt idx="5">
                  <c:v>5313924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F51-451F-AB17-6FD5EFAC4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041205899269642E-2"/>
          <c:y val="0.10399772328377829"/>
          <c:w val="0.93258235934611722"/>
          <c:h val="0.62959548788874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-4.6925588763723413E-3"/>
                  <c:y val="-1.14279801045165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1A0-45B1-8804-B1883A0DB8AB}"/>
                </c:ext>
              </c:extLst>
            </c:dLbl>
            <c:dLbl>
              <c:idx val="3"/>
              <c:layout>
                <c:manualLayout>
                  <c:x val="-2.3462794381862457E-3"/>
                  <c:y val="1.35740239147711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1A0-45B1-8804-B1883A0DB8AB}"/>
                </c:ext>
              </c:extLst>
            </c:dLbl>
            <c:dLbl>
              <c:idx val="4"/>
              <c:layout>
                <c:manualLayout>
                  <c:x val="-7.038838314558479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1A0-45B1-8804-B1883A0DB8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Молодежная политика</c:v>
                </c:pt>
                <c:pt idx="3">
                  <c:v>Спорт</c:v>
                </c:pt>
                <c:pt idx="4">
                  <c:v>Прочие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319990</c:v>
                </c:pt>
                <c:pt idx="1">
                  <c:v>87163</c:v>
                </c:pt>
                <c:pt idx="2">
                  <c:v>6792</c:v>
                </c:pt>
                <c:pt idx="3">
                  <c:v>85422</c:v>
                </c:pt>
                <c:pt idx="4">
                  <c:v>53411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05-432F-85E3-8A7C9831A7F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Молодежная политика</c:v>
                </c:pt>
                <c:pt idx="3">
                  <c:v>Спорт</c:v>
                </c:pt>
                <c:pt idx="4">
                  <c:v>Прочие</c:v>
                </c:pt>
              </c:strCache>
            </c: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269572.34000000003</c:v>
                </c:pt>
                <c:pt idx="1">
                  <c:v>78167.179999999993</c:v>
                </c:pt>
                <c:pt idx="2">
                  <c:v>4475.72</c:v>
                </c:pt>
                <c:pt idx="3">
                  <c:v>76064.850000000006</c:v>
                </c:pt>
                <c:pt idx="4">
                  <c:v>43820.49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BC-4BB5-BBDD-C8ECC93D1D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468786176"/>
        <c:axId val="468786568"/>
      </c:barChart>
      <c:catAx>
        <c:axId val="46878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468786568"/>
        <c:crosses val="autoZero"/>
        <c:auto val="1"/>
        <c:lblAlgn val="ctr"/>
        <c:lblOffset val="100"/>
        <c:noMultiLvlLbl val="0"/>
      </c:catAx>
      <c:valAx>
        <c:axId val="4687865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46878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963323218467253"/>
          <c:y val="0.92382054857922979"/>
          <c:w val="0.25838716381926258"/>
          <c:h val="7.07746810521102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0.40701</cdr:x>
      <cdr:y>0.25987</cdr:y>
    </cdr:from>
    <cdr:to>
      <cdr:x>0.63031</cdr:x>
      <cdr:y>0.38802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17602" y="1339019"/>
          <a:ext cx="2149353" cy="6603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Собственные 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доходы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0.71049</cdr:x>
      <cdr:y>0.1569</cdr:y>
    </cdr:from>
    <cdr:to>
      <cdr:x>0.93379</cdr:x>
      <cdr:y>0.33068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838729" y="808463"/>
          <a:ext cx="2149352" cy="8954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Межбюджетные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трансферты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0.10021</cdr:x>
      <cdr:y>0.04403</cdr:y>
    </cdr:from>
    <cdr:to>
      <cdr:x>0.32351</cdr:x>
      <cdr:y>0.17218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964519" y="226892"/>
          <a:ext cx="2149353" cy="6603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Всего доходы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0.17134</cdr:x>
      <cdr:y>0.1915</cdr:y>
    </cdr:from>
    <cdr:to>
      <cdr:x>0.29955</cdr:x>
      <cdr:y>0.29771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93789" y="939796"/>
          <a:ext cx="1192606" cy="5212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104%</a:t>
          </a:r>
          <a:endParaRPr lang="ru-RU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</cdr:x>
      <cdr:y>0.10634</cdr:y>
    </cdr:from>
    <cdr:to>
      <cdr:x>0.62821</cdr:x>
      <cdr:y>0.21254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650988" y="521886"/>
          <a:ext cx="1192607" cy="5211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102%</a:t>
          </a:r>
          <a:endParaRPr lang="ru-RU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0.5818</cdr:x>
      <cdr:y>0.33392</cdr:y>
    </cdr:from>
    <cdr:to>
      <cdr:x>0.73877</cdr:x>
      <cdr:y>0.40924</cdr:y>
    </cdr:to>
    <cdr:sp macro="" textlink="">
      <cdr:nvSpPr>
        <cdr:cNvPr id="3" name="TextBox 2"/>
        <cdr:cNvSpPr txBox="1"/>
      </cdr:nvSpPr>
      <cdr:spPr>
        <a:xfrm xmlns:a="http://schemas.openxmlformats.org/drawingml/2006/main" rot="19240142">
          <a:off x="5600078" y="1681301"/>
          <a:ext cx="1510900" cy="379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</a:t>
          </a:r>
          <a:r>
            <a:rPr lang="en-US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0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0.55887</cdr:x>
      <cdr:y>0.41364</cdr:y>
    </cdr:from>
    <cdr:to>
      <cdr:x>0.78651</cdr:x>
      <cdr:y>0.49424</cdr:y>
    </cdr:to>
    <cdr:sp macro="" textlink="">
      <cdr:nvSpPr>
        <cdr:cNvPr id="5" name="TextBox 1"/>
        <cdr:cNvSpPr txBox="1"/>
      </cdr:nvSpPr>
      <cdr:spPr>
        <a:xfrm xmlns:a="http://schemas.openxmlformats.org/drawingml/2006/main" rot="19224563">
          <a:off x="5379368" y="2082693"/>
          <a:ext cx="2191126" cy="405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+2</a:t>
          </a:r>
          <a:r>
            <a:rPr lang="en-US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533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0.26012</cdr:x>
      <cdr:y>0.44753</cdr:y>
    </cdr:from>
    <cdr:to>
      <cdr:x>0.46946</cdr:x>
      <cdr:y>0.52713</cdr:y>
    </cdr:to>
    <cdr:sp macro="" textlink="">
      <cdr:nvSpPr>
        <cdr:cNvPr id="6" name="TextBox 1"/>
        <cdr:cNvSpPr txBox="1"/>
      </cdr:nvSpPr>
      <cdr:spPr>
        <a:xfrm xmlns:a="http://schemas.openxmlformats.org/drawingml/2006/main" rot="19226705">
          <a:off x="2503778" y="2253330"/>
          <a:ext cx="2014982" cy="400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+2 307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0.26849</cdr:x>
      <cdr:y>0.3829</cdr:y>
    </cdr:from>
    <cdr:to>
      <cdr:x>0.41547</cdr:x>
      <cdr:y>0.47677</cdr:y>
    </cdr:to>
    <cdr:sp macro="" textlink="">
      <cdr:nvSpPr>
        <cdr:cNvPr id="7" name="TextBox 1"/>
        <cdr:cNvSpPr txBox="1"/>
      </cdr:nvSpPr>
      <cdr:spPr>
        <a:xfrm xmlns:a="http://schemas.openxmlformats.org/drawingml/2006/main" rot="19270336">
          <a:off x="2870183" y="1927887"/>
          <a:ext cx="1571253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</a:t>
          </a:r>
          <a:r>
            <a:rPr lang="en-US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0.11568</cdr:x>
      <cdr:y>0.25211</cdr:y>
    </cdr:from>
    <cdr:to>
      <cdr:x>0.33898</cdr:x>
      <cdr:y>0.38026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36648" y="1269360"/>
          <a:ext cx="2387133" cy="64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595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0.59908</cdr:x>
      <cdr:y>0.30296</cdr:y>
    </cdr:from>
    <cdr:to>
      <cdr:x>0.73643</cdr:x>
      <cdr:y>0.51633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766379" y="1525398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0.28717</cdr:x>
      <cdr:y>0.33971</cdr:y>
    </cdr:from>
    <cdr:to>
      <cdr:x>0.42452</cdr:x>
      <cdr:y>0.55308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2764090" y="1710470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0.72628</cdr:x>
      <cdr:y>0.06703</cdr:y>
    </cdr:from>
    <cdr:to>
      <cdr:x>0.94959</cdr:x>
      <cdr:y>0.12817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764116" y="337498"/>
          <a:ext cx="2387240" cy="3078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435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</a:t>
          </a:r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0.41185</cdr:x>
      <cdr:y>0.1621</cdr:y>
    </cdr:from>
    <cdr:to>
      <cdr:x>0.63515</cdr:x>
      <cdr:y>0.29025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4402802" y="816172"/>
          <a:ext cx="2387133" cy="64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12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902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0.5818</cdr:x>
      <cdr:y>0.33392</cdr:y>
    </cdr:from>
    <cdr:to>
      <cdr:x>0.73877</cdr:x>
      <cdr:y>0.40924</cdr:y>
    </cdr:to>
    <cdr:sp macro="" textlink="">
      <cdr:nvSpPr>
        <cdr:cNvPr id="3" name="TextBox 2"/>
        <cdr:cNvSpPr txBox="1"/>
      </cdr:nvSpPr>
      <cdr:spPr>
        <a:xfrm xmlns:a="http://schemas.openxmlformats.org/drawingml/2006/main" rot="19240142">
          <a:off x="5600078" y="1681301"/>
          <a:ext cx="1510900" cy="379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+ 23%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0.55887</cdr:x>
      <cdr:y>0.41364</cdr:y>
    </cdr:from>
    <cdr:to>
      <cdr:x>0.78651</cdr:x>
      <cdr:y>0.49424</cdr:y>
    </cdr:to>
    <cdr:sp macro="" textlink="">
      <cdr:nvSpPr>
        <cdr:cNvPr id="5" name="TextBox 1"/>
        <cdr:cNvSpPr txBox="1"/>
      </cdr:nvSpPr>
      <cdr:spPr>
        <a:xfrm xmlns:a="http://schemas.openxmlformats.org/drawingml/2006/main" rot="19224563">
          <a:off x="5379368" y="2082693"/>
          <a:ext cx="2191126" cy="405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830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0.26012</cdr:x>
      <cdr:y>0.44753</cdr:y>
    </cdr:from>
    <cdr:to>
      <cdr:x>0.46946</cdr:x>
      <cdr:y>0.52713</cdr:y>
    </cdr:to>
    <cdr:sp macro="" textlink="">
      <cdr:nvSpPr>
        <cdr:cNvPr id="6" name="TextBox 1"/>
        <cdr:cNvSpPr txBox="1"/>
      </cdr:nvSpPr>
      <cdr:spPr>
        <a:xfrm xmlns:a="http://schemas.openxmlformats.org/drawingml/2006/main" rot="19226705">
          <a:off x="2503778" y="2253330"/>
          <a:ext cx="2014982" cy="400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853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0.2681</cdr:x>
      <cdr:y>0.38668</cdr:y>
    </cdr:from>
    <cdr:to>
      <cdr:x>0.41508</cdr:x>
      <cdr:y>0.48055</cdr:y>
    </cdr:to>
    <cdr:sp macro="" textlink="">
      <cdr:nvSpPr>
        <cdr:cNvPr id="7" name="TextBox 1"/>
        <cdr:cNvSpPr txBox="1"/>
      </cdr:nvSpPr>
      <cdr:spPr>
        <a:xfrm xmlns:a="http://schemas.openxmlformats.org/drawingml/2006/main" rot="19270336">
          <a:off x="2580528" y="1946937"/>
          <a:ext cx="1414742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+ 31%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0.10706</cdr:x>
      <cdr:y>0.29107</cdr:y>
    </cdr:from>
    <cdr:to>
      <cdr:x>0.33036</cdr:x>
      <cdr:y>0.41922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30504" y="1465526"/>
          <a:ext cx="2149353" cy="645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2 765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0.59908</cdr:x>
      <cdr:y>0.30296</cdr:y>
    </cdr:from>
    <cdr:to>
      <cdr:x>0.73643</cdr:x>
      <cdr:y>0.51633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766379" y="1525398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0.28717</cdr:x>
      <cdr:y>0.33971</cdr:y>
    </cdr:from>
    <cdr:to>
      <cdr:x>0.42452</cdr:x>
      <cdr:y>0.55308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2764090" y="1710470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0.7279</cdr:x>
      <cdr:y>0.05043</cdr:y>
    </cdr:from>
    <cdr:to>
      <cdr:x>0.95121</cdr:x>
      <cdr:y>0.12775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006291" y="253922"/>
          <a:ext cx="2149448" cy="389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4 448 млн </a:t>
          </a:r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0.41808</cdr:x>
      <cdr:y>0.17801</cdr:y>
    </cdr:from>
    <cdr:to>
      <cdr:x>0.64138</cdr:x>
      <cdr:y>0.30616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4024196" y="896293"/>
          <a:ext cx="2149353" cy="64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3 618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0.108</cdr:x>
      <cdr:y>0.30017</cdr:y>
    </cdr:from>
    <cdr:to>
      <cdr:x>0.30751</cdr:x>
      <cdr:y>0.41925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88183" y="1626532"/>
          <a:ext cx="1825512" cy="645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656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0.41971</cdr:x>
      <cdr:y>0.28361</cdr:y>
    </cdr:from>
    <cdr:to>
      <cdr:x>0.61922</cdr:x>
      <cdr:y>0.40268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40381" y="1536770"/>
          <a:ext cx="1825512" cy="645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697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0.73898</cdr:x>
      <cdr:y>0.03378</cdr:y>
    </cdr:from>
    <cdr:to>
      <cdr:x>0.93849</cdr:x>
      <cdr:y>0.15285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761711" y="183020"/>
          <a:ext cx="1825512" cy="645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1 068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0.30152</cdr:x>
      <cdr:y>0.40996</cdr:y>
    </cdr:from>
    <cdr:to>
      <cdr:x>0.38754</cdr:x>
      <cdr:y>0.48511</cdr:y>
    </cdr:to>
    <cdr:sp macro="" textlink="">
      <cdr:nvSpPr>
        <cdr:cNvPr id="5" name="TextBox 1"/>
        <cdr:cNvSpPr txBox="1"/>
      </cdr:nvSpPr>
      <cdr:spPr>
        <a:xfrm xmlns:a="http://schemas.openxmlformats.org/drawingml/2006/main" rot="195649">
          <a:off x="2758917" y="2221443"/>
          <a:ext cx="787044" cy="4072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- 20</a:t>
          </a:r>
          <a:endParaRPr lang="ru-RU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0.27819</cdr:x>
      <cdr:y>0.34284</cdr:y>
    </cdr:from>
    <cdr:to>
      <cdr:x>0.43281</cdr:x>
      <cdr:y>0.43007</cdr:y>
    </cdr:to>
    <cdr:sp macro="" textlink="">
      <cdr:nvSpPr>
        <cdr:cNvPr id="6" name="TextBox 1"/>
        <cdr:cNvSpPr txBox="1"/>
      </cdr:nvSpPr>
      <cdr:spPr>
        <a:xfrm xmlns:a="http://schemas.openxmlformats.org/drawingml/2006/main" rot="167905">
          <a:off x="2545418" y="1857749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- 17,2 %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0.28972</cdr:x>
      <cdr:y>0.40675</cdr:y>
    </cdr:from>
    <cdr:to>
      <cdr:x>0.42812</cdr:x>
      <cdr:y>0.42272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>
          <a:off x="2650912" y="2204031"/>
          <a:ext cx="1266429" cy="86546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0.64948</cdr:x>
      <cdr:y>0.29202</cdr:y>
    </cdr:from>
    <cdr:to>
      <cdr:x>0.72703</cdr:x>
      <cdr:y>0.37226</cdr:y>
    </cdr:to>
    <cdr:sp macro="" textlink="">
      <cdr:nvSpPr>
        <cdr:cNvPr id="8" name="TextBox 1"/>
        <cdr:cNvSpPr txBox="1"/>
      </cdr:nvSpPr>
      <cdr:spPr>
        <a:xfrm xmlns:a="http://schemas.openxmlformats.org/drawingml/2006/main" rot="19679241">
          <a:off x="5942730" y="1582355"/>
          <a:ext cx="709585" cy="43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+ 87</a:t>
          </a:r>
          <a:endParaRPr lang="ru-RU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0.59935</cdr:x>
      <cdr:y>0.22418</cdr:y>
    </cdr:from>
    <cdr:to>
      <cdr:x>0.75396</cdr:x>
      <cdr:y>0.3114</cdr:y>
    </cdr:to>
    <cdr:sp macro="" textlink="">
      <cdr:nvSpPr>
        <cdr:cNvPr id="9" name="TextBox 1"/>
        <cdr:cNvSpPr txBox="1"/>
      </cdr:nvSpPr>
      <cdr:spPr>
        <a:xfrm xmlns:a="http://schemas.openxmlformats.org/drawingml/2006/main" rot="19615206">
          <a:off x="5484020" y="1214757"/>
          <a:ext cx="1414741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+ 90,6%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0.62159</cdr:x>
      <cdr:y>0.21844</cdr:y>
    </cdr:from>
    <cdr:to>
      <cdr:x>0.74229</cdr:x>
      <cdr:y>0.3587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687523" y="1183664"/>
          <a:ext cx="1104405" cy="76002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0.24873</cdr:x>
      <cdr:y>0.62896</cdr:y>
    </cdr:from>
    <cdr:to>
      <cdr:x>0.46895</cdr:x>
      <cdr:y>0.70292</cdr:y>
    </cdr:to>
    <cdr:sp macro="" textlink="">
      <cdr:nvSpPr>
        <cdr:cNvPr id="17" name="TextBox 1"/>
        <cdr:cNvSpPr txBox="1"/>
      </cdr:nvSpPr>
      <cdr:spPr>
        <a:xfrm xmlns:a="http://schemas.openxmlformats.org/drawingml/2006/main" rot="19894387">
          <a:off x="2275910" y="3408136"/>
          <a:ext cx="2015016" cy="400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+61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0.26742</cdr:x>
      <cdr:y>0.56468</cdr:y>
    </cdr:from>
    <cdr:to>
      <cdr:x>0.42204</cdr:x>
      <cdr:y>0.65191</cdr:y>
    </cdr:to>
    <cdr:sp macro="" textlink="">
      <cdr:nvSpPr>
        <cdr:cNvPr id="18" name="TextBox 1"/>
        <cdr:cNvSpPr txBox="1"/>
      </cdr:nvSpPr>
      <cdr:spPr>
        <a:xfrm xmlns:a="http://schemas.openxmlformats.org/drawingml/2006/main" rot="19898212">
          <a:off x="2446936" y="3059834"/>
          <a:ext cx="1414742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+ 11,3%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0.3018</cdr:x>
      <cdr:y>0.58915</cdr:y>
    </cdr:from>
    <cdr:to>
      <cdr:x>0.40485</cdr:x>
      <cdr:y>0.67716</cdr:y>
    </cdr:to>
    <cdr:cxnSp macro="">
      <cdr:nvCxnSpPr>
        <cdr:cNvPr id="19" name="Прямая со стрелкой 18"/>
        <cdr:cNvCxnSpPr/>
      </cdr:nvCxnSpPr>
      <cdr:spPr>
        <a:xfrm xmlns:a="http://schemas.openxmlformats.org/drawingml/2006/main" flipV="1">
          <a:off x="2761494" y="3192419"/>
          <a:ext cx="942850" cy="47690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0.43381</cdr:x>
      <cdr:y>0.17314</cdr:y>
    </cdr:from>
    <cdr:to>
      <cdr:x>0.61441</cdr:x>
      <cdr:y>0.40969</cdr:y>
    </cdr:to>
    <cdr:cxnSp macro="">
      <cdr:nvCxnSpPr>
        <cdr:cNvPr id="26" name="Прямая со стрелкой 25"/>
        <cdr:cNvCxnSpPr/>
      </cdr:nvCxnSpPr>
      <cdr:spPr>
        <a:xfrm xmlns:a="http://schemas.openxmlformats.org/drawingml/2006/main">
          <a:off x="4175598" y="871761"/>
          <a:ext cx="1738346" cy="119103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B4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0.42441</cdr:x>
      <cdr:y>0.21867</cdr:y>
    </cdr:from>
    <cdr:to>
      <cdr:x>0.65766</cdr:x>
      <cdr:y>0.29814</cdr:y>
    </cdr:to>
    <cdr:sp macro="" textlink="">
      <cdr:nvSpPr>
        <cdr:cNvPr id="28" name="Прямоугольник 2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2232986">
          <a:off x="3628383" y="1101009"/>
          <a:ext cx="1994110" cy="4001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- 91 </a:t>
          </a:r>
          <a:r>
            <a:rPr lang="ru-RU" sz="2000" b="1" dirty="0">
              <a:solidFill>
                <a:srgbClr val="B4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</a:t>
          </a:r>
          <a:r>
            <a: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  <a:endParaRPr lang="ru-RU" sz="20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0.21026</cdr:x>
      <cdr:y>0.318</cdr:y>
    </cdr:from>
    <cdr:to>
      <cdr:x>0.36515</cdr:x>
      <cdr:y>0.51972</cdr:y>
    </cdr:to>
    <cdr:sp macro="" textlink="">
      <cdr:nvSpPr>
        <cdr:cNvPr id="29" name="Прямоугольник 28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97563" y="1601138"/>
          <a:ext cx="1324192" cy="10156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341 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  <a:endParaRPr lang="ru-RU" sz="2000" b="1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0.67375</cdr:x>
      <cdr:y>0.46784</cdr:y>
    </cdr:from>
    <cdr:to>
      <cdr:x>0.82864</cdr:x>
      <cdr:y>0.66956</cdr:y>
    </cdr:to>
    <cdr:sp macro="" textlink="">
      <cdr:nvSpPr>
        <cdr:cNvPr id="5" name="Прямоугольник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60050" y="2355586"/>
          <a:ext cx="1324192" cy="10156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250 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  <a:endParaRPr lang="ru-RU" sz="2000" b="1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0.38433</cdr:x>
      <cdr:y>0.28956</cdr:y>
    </cdr:from>
    <cdr:to>
      <cdr:x>0.61758</cdr:x>
      <cdr:y>0.36903</cdr:y>
    </cdr:to>
    <cdr:sp macro="" textlink="">
      <cdr:nvSpPr>
        <cdr:cNvPr id="7" name="Прямоугольник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2219847">
          <a:off x="3285729" y="1457942"/>
          <a:ext cx="1994111" cy="4001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- 26,7 %</a:t>
          </a:r>
          <a:endParaRPr lang="ru-RU" sz="20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0.17384</cdr:x>
      <cdr:y>0.10152</cdr:y>
    </cdr:from>
    <cdr:to>
      <cdr:x>0.30205</cdr:x>
      <cdr:y>0.20773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17073" y="498204"/>
          <a:ext cx="1192607" cy="5212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122 %</a:t>
          </a:r>
          <a:endParaRPr lang="ru-RU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</cdr:x>
      <cdr:y>0.1075</cdr:y>
    </cdr:from>
    <cdr:to>
      <cdr:x>0.62821</cdr:x>
      <cdr:y>0.2137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650988" y="527582"/>
          <a:ext cx="1192606" cy="5211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103 %</a:t>
          </a:r>
          <a:endParaRPr lang="ru-RU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0.36295</cdr:x>
      <cdr:y>0.19391</cdr:y>
    </cdr:from>
    <cdr:to>
      <cdr:x>0.49399</cdr:x>
      <cdr:y>0.30388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090608">
          <a:off x="3493519" y="976323"/>
          <a:ext cx="1261313" cy="553702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0.16926</cdr:x>
      <cdr:y>0.18875</cdr:y>
    </cdr:from>
    <cdr:to>
      <cdr:x>0.29316</cdr:x>
      <cdr:y>0.29227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29206" y="950361"/>
          <a:ext cx="1192588" cy="521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+ 9%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0.34983</cdr:x>
      <cdr:y>0.12984</cdr:y>
    </cdr:from>
    <cdr:to>
      <cdr:x>0.47373</cdr:x>
      <cdr:y>0.23337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67249" y="653758"/>
          <a:ext cx="1192587" cy="521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+ 24%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0.52366</cdr:x>
      <cdr:y>0.04534</cdr:y>
    </cdr:from>
    <cdr:to>
      <cdr:x>0.64756</cdr:x>
      <cdr:y>0.14886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040446" y="228270"/>
          <a:ext cx="1192587" cy="521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+ 11%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0.67863</cdr:x>
      <cdr:y>0</cdr:y>
    </cdr:from>
    <cdr:to>
      <cdr:x>0.80254</cdr:x>
      <cdr:y>0.05864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532086" y="0"/>
          <a:ext cx="1192683" cy="2952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+ 19%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0.67324</cdr:x>
      <cdr:y>0.32441</cdr:y>
    </cdr:from>
    <cdr:to>
      <cdr:x>0.77281</cdr:x>
      <cdr:y>0.36329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H="1">
          <a:off x="4993937" y="1722874"/>
          <a:ext cx="738589" cy="20648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0.24573</cdr:x>
      <cdr:y>0.69262</cdr:y>
    </cdr:from>
    <cdr:to>
      <cdr:x>0.3025</cdr:x>
      <cdr:y>0.71479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H="1">
          <a:off x="1822785" y="3759044"/>
          <a:ext cx="421105" cy="1203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0.20765</cdr:x>
      <cdr:y>0</cdr:y>
    </cdr:from>
    <cdr:to>
      <cdr:x>0.92398</cdr:x>
      <cdr:y>0.06969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40337" y="-1372956"/>
          <a:ext cx="5313570" cy="370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а 9 месяцев 2024 года -  </a:t>
          </a: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7 528 млн руб.</a:t>
          </a:r>
        </a:p>
        <a:p xmlns:a="http://schemas.openxmlformats.org/drawingml/2006/main">
          <a:endParaRPr lang="en-US" sz="2000" b="1" dirty="0" smtClean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0.1841</cdr:x>
      <cdr:y>0.53966</cdr:y>
    </cdr:from>
    <cdr:to>
      <cdr:x>0.29926</cdr:x>
      <cdr:y>0.64607</cdr:y>
    </cdr:to>
    <cdr:cxnSp macro="">
      <cdr:nvCxnSpPr>
        <cdr:cNvPr id="13" name="Прямая соединительная линия 12"/>
        <cdr:cNvCxnSpPr/>
      </cdr:nvCxnSpPr>
      <cdr:spPr>
        <a:xfrm xmlns:a="http://schemas.openxmlformats.org/drawingml/2006/main" flipH="1" flipV="1">
          <a:off x="1365585" y="2928865"/>
          <a:ext cx="854242" cy="57751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0.29926</cdr:x>
      <cdr:y>0.21378</cdr:y>
    </cdr:from>
    <cdr:to>
      <cdr:x>0.36752</cdr:x>
      <cdr:y>0.3461</cdr:y>
    </cdr:to>
    <cdr:cxnSp macro="">
      <cdr:nvCxnSpPr>
        <cdr:cNvPr id="11" name="Прямая соединительная линия 10"/>
        <cdr:cNvCxnSpPr/>
      </cdr:nvCxnSpPr>
      <cdr:spPr>
        <a:xfrm xmlns:a="http://schemas.openxmlformats.org/drawingml/2006/main">
          <a:off x="2219827" y="1160223"/>
          <a:ext cx="506327" cy="71815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0.61533</cdr:x>
      <cdr:y>0.45553</cdr:y>
    </cdr:from>
    <cdr:to>
      <cdr:x>0.7728</cdr:x>
      <cdr:y>0.52733</cdr:y>
    </cdr:to>
    <cdr:sp macro="" textlink="">
      <cdr:nvSpPr>
        <cdr:cNvPr id="17" name="TextBox 1"/>
        <cdr:cNvSpPr txBox="1"/>
      </cdr:nvSpPr>
      <cdr:spPr>
        <a:xfrm xmlns:a="http://schemas.openxmlformats.org/drawingml/2006/main" rot="924940" flipH="1">
          <a:off x="6098331" y="2051788"/>
          <a:ext cx="1560639" cy="323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7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54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3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09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86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06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24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41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- 54 млн </a:t>
          </a:r>
          <a:r>
            <a:rPr lang="ru-RU" sz="1600" b="1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0.6653</cdr:x>
      <cdr:y>0.5105</cdr:y>
    </cdr:from>
    <cdr:to>
      <cdr:x>0.83835</cdr:x>
      <cdr:y>0.62557</cdr:y>
    </cdr:to>
    <cdr:sp macro="" textlink="">
      <cdr:nvSpPr>
        <cdr:cNvPr id="19" name="TextBox 1"/>
        <cdr:cNvSpPr txBox="1"/>
      </cdr:nvSpPr>
      <cdr:spPr>
        <a:xfrm xmlns:a="http://schemas.openxmlformats.org/drawingml/2006/main" rot="188388" flipH="1">
          <a:off x="6593605" y="2029484"/>
          <a:ext cx="1715048" cy="457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800" b="1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0.37329</cdr:x>
      <cdr:y>0.70791</cdr:y>
    </cdr:from>
    <cdr:to>
      <cdr:x>0.41942</cdr:x>
      <cdr:y>0.73003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699550" y="2814284"/>
          <a:ext cx="457200" cy="879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0.47957</cdr:x>
      <cdr:y>0.2325</cdr:y>
    </cdr:from>
    <cdr:to>
      <cdr:x>0.56296</cdr:x>
      <cdr:y>0.32429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4752912" y="1047215"/>
          <a:ext cx="826454" cy="4134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0.65414</cdr:x>
      <cdr:y>0.5499</cdr:y>
    </cdr:from>
    <cdr:to>
      <cdr:x>0.74192</cdr:x>
      <cdr:y>0.63587</cdr:y>
    </cdr:to>
    <cdr:sp macro="" textlink="">
      <cdr:nvSpPr>
        <cdr:cNvPr id="10" name="TextBox 9"/>
        <cdr:cNvSpPr txBox="1"/>
      </cdr:nvSpPr>
      <cdr:spPr>
        <a:xfrm xmlns:a="http://schemas.openxmlformats.org/drawingml/2006/main" rot="816205">
          <a:off x="6483015" y="2476843"/>
          <a:ext cx="869962" cy="387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 defTabSz="914354" rtl="0"/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- 10%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0.60819</cdr:x>
      <cdr:y>0.72945</cdr:y>
    </cdr:from>
    <cdr:to>
      <cdr:x>0.76353</cdr:x>
      <cdr:y>0.76052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>
          <a:off x="6027599" y="3285587"/>
          <a:ext cx="1539551" cy="13995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0.61974</cdr:x>
      <cdr:y>0.67125</cdr:y>
    </cdr:from>
    <cdr:to>
      <cdr:x>0.7721</cdr:x>
      <cdr:y>0.75634</cdr:y>
    </cdr:to>
    <cdr:sp macro="" textlink="">
      <cdr:nvSpPr>
        <cdr:cNvPr id="11" name="TextBox 10"/>
        <cdr:cNvSpPr txBox="1"/>
      </cdr:nvSpPr>
      <cdr:spPr>
        <a:xfrm xmlns:a="http://schemas.openxmlformats.org/drawingml/2006/main" rot="319028">
          <a:off x="6142107" y="3023449"/>
          <a:ext cx="1509996" cy="383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 defTabSz="914354" rtl="0"/>
          <a:r>
            <a:rPr lang="ru-RU" sz="15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- 35 млн руб.</a:t>
          </a:r>
          <a:endParaRPr lang="ru-RU" sz="1500" b="1" kern="1200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0.48641</cdr:x>
      <cdr:y>0.60733</cdr:y>
    </cdr:from>
    <cdr:to>
      <cdr:x>0.57867</cdr:x>
      <cdr:y>0.69239</cdr:y>
    </cdr:to>
    <cdr:sp macro="" textlink="">
      <cdr:nvSpPr>
        <cdr:cNvPr id="12" name="TextBox 11"/>
        <cdr:cNvSpPr txBox="1"/>
      </cdr:nvSpPr>
      <cdr:spPr>
        <a:xfrm xmlns:a="http://schemas.openxmlformats.org/drawingml/2006/main" rot="247548">
          <a:off x="4820637" y="2735521"/>
          <a:ext cx="914400" cy="383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0.64435</cdr:x>
      <cdr:y>0.74308</cdr:y>
    </cdr:from>
    <cdr:to>
      <cdr:x>0.72814</cdr:x>
      <cdr:y>0.83332</cdr:y>
    </cdr:to>
    <cdr:sp macro="" textlink="">
      <cdr:nvSpPr>
        <cdr:cNvPr id="13" name="TextBox 12"/>
        <cdr:cNvSpPr txBox="1"/>
      </cdr:nvSpPr>
      <cdr:spPr>
        <a:xfrm xmlns:a="http://schemas.openxmlformats.org/drawingml/2006/main" rot="251993">
          <a:off x="6386002" y="3346968"/>
          <a:ext cx="830418" cy="4064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 defTabSz="914354" rtl="0"/>
          <a:r>
            <a:rPr lang="ru-RU" sz="15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- 24</a:t>
          </a:r>
          <a:r>
            <a:rPr lang="en-US" sz="15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500" b="1" kern="1200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0.29712</cdr:x>
      <cdr:y>0.15272</cdr:y>
    </cdr:from>
    <cdr:to>
      <cdr:x>0.76714</cdr:x>
      <cdr:y>0.398</cdr:y>
    </cdr:to>
    <cdr:cxnSp macro="">
      <cdr:nvCxnSpPr>
        <cdr:cNvPr id="20" name="Прямая со стрелкой 19"/>
        <cdr:cNvCxnSpPr/>
      </cdr:nvCxnSpPr>
      <cdr:spPr>
        <a:xfrm xmlns:a="http://schemas.openxmlformats.org/drawingml/2006/main">
          <a:off x="2944685" y="687889"/>
          <a:ext cx="4658232" cy="110479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B4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0.4592</cdr:x>
      <cdr:y>0.27162</cdr:y>
    </cdr:from>
    <cdr:to>
      <cdr:x>0.55681</cdr:x>
      <cdr:y>0.35407</cdr:y>
    </cdr:to>
    <cdr:sp macro="" textlink="">
      <cdr:nvSpPr>
        <cdr:cNvPr id="23" name="TextBox 1"/>
        <cdr:cNvSpPr txBox="1"/>
      </cdr:nvSpPr>
      <cdr:spPr>
        <a:xfrm xmlns:a="http://schemas.openxmlformats.org/drawingml/2006/main" rot="799195">
          <a:off x="4550993" y="1223440"/>
          <a:ext cx="967385" cy="3713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- 44 %</a:t>
          </a:r>
          <a:endParaRPr lang="ru-RU" sz="16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0.43758</cdr:x>
      <cdr:y>0.17777</cdr:y>
    </cdr:from>
    <cdr:to>
      <cdr:x>0.60205</cdr:x>
      <cdr:y>0.29911</cdr:y>
    </cdr:to>
    <cdr:sp macro="" textlink="">
      <cdr:nvSpPr>
        <cdr:cNvPr id="24" name="TextBox 1"/>
        <cdr:cNvSpPr txBox="1"/>
      </cdr:nvSpPr>
      <cdr:spPr>
        <a:xfrm xmlns:a="http://schemas.openxmlformats.org/drawingml/2006/main" rot="874863" flipH="1">
          <a:off x="4336764" y="800719"/>
          <a:ext cx="1630015" cy="5465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- 457 млн руб.</a:t>
          </a:r>
        </a:p>
      </cdr:txBody>
    </cdr:sp>
  </cdr:relSizeAnchor>
  <cdr:relSizeAnchor xmlns:cdr="http://schemas.openxmlformats.org/drawingml/2006/chartDrawing">
    <cdr:from>
      <cdr:x>0.6289</cdr:x>
      <cdr:y>0.5</cdr:y>
    </cdr:from>
    <cdr:to>
      <cdr:x>0.77373</cdr:x>
      <cdr:y>0.58444</cdr:y>
    </cdr:to>
    <cdr:cxnSp macro="">
      <cdr:nvCxnSpPr>
        <cdr:cNvPr id="25" name="Прямая со стрелкой 24"/>
        <cdr:cNvCxnSpPr/>
      </cdr:nvCxnSpPr>
      <cdr:spPr>
        <a:xfrm xmlns:a="http://schemas.openxmlformats.org/drawingml/2006/main">
          <a:off x="6232873" y="2252101"/>
          <a:ext cx="1435359" cy="380342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2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0.29382</cdr:x>
      <cdr:y>0.43175</cdr:y>
    </cdr:from>
    <cdr:to>
      <cdr:x>0.46121</cdr:x>
      <cdr:y>0.51783</cdr:y>
    </cdr:to>
    <cdr:sp macro="" textlink="">
      <cdr:nvSpPr>
        <cdr:cNvPr id="27" name="TextBox 1"/>
        <cdr:cNvSpPr txBox="1"/>
      </cdr:nvSpPr>
      <cdr:spPr>
        <a:xfrm xmlns:a="http://schemas.openxmlformats.org/drawingml/2006/main" rot="1062103" flipH="1">
          <a:off x="2911980" y="1944701"/>
          <a:ext cx="1658953" cy="387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- 372 млн </a:t>
          </a:r>
          <a:r>
            <a:rPr lang="ru-RU" sz="1600" b="1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0.31515</cdr:x>
      <cdr:y>0.51278</cdr:y>
    </cdr:from>
    <cdr:to>
      <cdr:x>0.40292</cdr:x>
      <cdr:y>0.59875</cdr:y>
    </cdr:to>
    <cdr:sp macro="" textlink="">
      <cdr:nvSpPr>
        <cdr:cNvPr id="28" name="TextBox 2"/>
        <cdr:cNvSpPr txBox="1"/>
      </cdr:nvSpPr>
      <cdr:spPr>
        <a:xfrm xmlns:a="http://schemas.openxmlformats.org/drawingml/2006/main" rot="1060324">
          <a:off x="3123316" y="2309682"/>
          <a:ext cx="869863" cy="387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914354" rtl="0"/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- 42%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0.29561</cdr:x>
      <cdr:y>0.70494</cdr:y>
    </cdr:from>
    <cdr:to>
      <cdr:x>0.44381</cdr:x>
      <cdr:y>0.73787</cdr:y>
    </cdr:to>
    <cdr:cxnSp macro="">
      <cdr:nvCxnSpPr>
        <cdr:cNvPr id="30" name="Прямая со стрелкой 29"/>
        <cdr:cNvCxnSpPr/>
      </cdr:nvCxnSpPr>
      <cdr:spPr>
        <a:xfrm xmlns:a="http://schemas.openxmlformats.org/drawingml/2006/main">
          <a:off x="2929719" y="3175214"/>
          <a:ext cx="1468767" cy="148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0.29611</cdr:x>
      <cdr:y>0.64091</cdr:y>
    </cdr:from>
    <cdr:to>
      <cdr:x>0.44847</cdr:x>
      <cdr:y>0.726</cdr:y>
    </cdr:to>
    <cdr:sp macro="" textlink="">
      <cdr:nvSpPr>
        <cdr:cNvPr id="31" name="TextBox 2"/>
        <cdr:cNvSpPr txBox="1"/>
      </cdr:nvSpPr>
      <cdr:spPr>
        <a:xfrm xmlns:a="http://schemas.openxmlformats.org/drawingml/2006/main" rot="358406">
          <a:off x="2934675" y="2886781"/>
          <a:ext cx="1509996" cy="383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914354" rtl="0"/>
          <a:r>
            <a:rPr lang="ru-RU" sz="15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- 4 млн руб</a:t>
          </a:r>
          <a:r>
            <a:rPr lang="ru-RU" sz="1500" b="1" kern="1200" dirty="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ru-RU" sz="1500" b="1" kern="1200" dirty="0">
            <a:solidFill>
              <a:schemeClr val="accent1">
                <a:lumMod val="50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0.31473</cdr:x>
      <cdr:y>0.72571</cdr:y>
    </cdr:from>
    <cdr:to>
      <cdr:x>0.41476</cdr:x>
      <cdr:y>0.81595</cdr:y>
    </cdr:to>
    <cdr:sp macro="" textlink="">
      <cdr:nvSpPr>
        <cdr:cNvPr id="32" name="TextBox 3"/>
        <cdr:cNvSpPr txBox="1"/>
      </cdr:nvSpPr>
      <cdr:spPr>
        <a:xfrm xmlns:a="http://schemas.openxmlformats.org/drawingml/2006/main" rot="396152">
          <a:off x="3119229" y="3268759"/>
          <a:ext cx="991369" cy="406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914354" rtl="0"/>
          <a:r>
            <a:rPr lang="ru-RU" sz="15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- 3</a:t>
          </a:r>
          <a:r>
            <a:rPr lang="en-US" sz="15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500" b="1" kern="1200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0.13593</cdr:x>
      <cdr:y>0.07578</cdr:y>
    </cdr:from>
    <cdr:to>
      <cdr:x>0.32896</cdr:x>
      <cdr:y>0.17194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47208" y="341312"/>
          <a:ext cx="1913064" cy="433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1 038 млн </a:t>
          </a:r>
          <a:r>
            <a:rPr lang="ru-RU" sz="16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0.45108</cdr:x>
      <cdr:y>0.34719</cdr:y>
    </cdr:from>
    <cdr:to>
      <cdr:x>0.62198</cdr:x>
      <cdr:y>0.44335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4470536" y="1563803"/>
          <a:ext cx="1693741" cy="433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670 </a:t>
          </a:r>
          <a:r>
            <a:rPr lang="ru-RU" sz="16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0.76646</cdr:x>
      <cdr:y>0.36347</cdr:y>
    </cdr:from>
    <cdr:to>
      <cdr:x>0.93736</cdr:x>
      <cdr:y>0.45964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7596186" y="1637125"/>
          <a:ext cx="1693740" cy="4331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581 </a:t>
          </a:r>
          <a:r>
            <a:rPr lang="ru-RU" sz="16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0.30674</cdr:x>
      <cdr:y>0.46984</cdr:y>
    </cdr:from>
    <cdr:to>
      <cdr:x>0.44271</cdr:x>
      <cdr:y>0.56601</cdr:y>
    </cdr:to>
    <cdr:cxnSp macro="">
      <cdr:nvCxnSpPr>
        <cdr:cNvPr id="33" name="Прямая со стрелкой 32"/>
        <cdr:cNvCxnSpPr/>
      </cdr:nvCxnSpPr>
      <cdr:spPr>
        <a:xfrm xmlns:a="http://schemas.openxmlformats.org/drawingml/2006/main">
          <a:off x="3040026" y="2116233"/>
          <a:ext cx="1347559" cy="43316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2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0.60737</cdr:x>
      <cdr:y>0.08766</cdr:y>
    </cdr:from>
    <cdr:to>
      <cdr:x>0.7384</cdr:x>
      <cdr:y>0.19763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604467">
          <a:off x="5846161" y="441390"/>
          <a:ext cx="1261269" cy="553697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0.29838</cdr:x>
      <cdr:y>0.05858</cdr:y>
    </cdr:from>
    <cdr:to>
      <cdr:x>0.42228</cdr:x>
      <cdr:y>0.1621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72058" y="294946"/>
          <a:ext cx="1192587" cy="521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+ 12%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0.61486</cdr:x>
      <cdr:y>0.01276</cdr:y>
    </cdr:from>
    <cdr:to>
      <cdr:x>0.73877</cdr:x>
      <cdr:y>0.11629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918297" y="64226"/>
          <a:ext cx="1192684" cy="521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+ 16%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0.64978</cdr:x>
      <cdr:y>0.20249</cdr:y>
    </cdr:from>
    <cdr:to>
      <cdr:x>0.65542</cdr:x>
      <cdr:y>0.2692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H="1">
          <a:off x="7147368" y="1053931"/>
          <a:ext cx="62051" cy="34718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0.72499</cdr:x>
      <cdr:y>0.57577</cdr:y>
    </cdr:from>
    <cdr:to>
      <cdr:x>0.74335</cdr:x>
      <cdr:y>0.57852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V="1">
          <a:off x="7772215" y="2996755"/>
          <a:ext cx="196781" cy="1430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0.71629</cdr:x>
      <cdr:y>0.35737</cdr:y>
    </cdr:from>
    <cdr:to>
      <cdr:x>0.76918</cdr:x>
      <cdr:y>0.42672</cdr:y>
    </cdr:to>
    <cdr:cxnSp macro="">
      <cdr:nvCxnSpPr>
        <cdr:cNvPr id="9" name="Прямая соединительная линия 8"/>
        <cdr:cNvCxnSpPr/>
      </cdr:nvCxnSpPr>
      <cdr:spPr>
        <a:xfrm xmlns:a="http://schemas.openxmlformats.org/drawingml/2006/main" flipH="1">
          <a:off x="7678930" y="1860047"/>
          <a:ext cx="566995" cy="36094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0.36674</cdr:x>
      <cdr:y>0.17253</cdr:y>
    </cdr:from>
    <cdr:to>
      <cdr:x>0.44619</cdr:x>
      <cdr:y>0.29002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 flipV="1">
          <a:off x="4034008" y="897983"/>
          <a:ext cx="873886" cy="61150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0.7063</cdr:x>
      <cdr:y>0.74296</cdr:y>
    </cdr:from>
    <cdr:to>
      <cdr:x>0.74402</cdr:x>
      <cdr:y>0.86131</cdr:y>
    </cdr:to>
    <cdr:cxnSp macro="">
      <cdr:nvCxnSpPr>
        <cdr:cNvPr id="18" name="Прямая соединительная линия 17"/>
        <cdr:cNvCxnSpPr/>
      </cdr:nvCxnSpPr>
      <cdr:spPr>
        <a:xfrm xmlns:a="http://schemas.openxmlformats.org/drawingml/2006/main">
          <a:off x="7769036" y="3866925"/>
          <a:ext cx="414941" cy="61600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0.70678</cdr:x>
      <cdr:y>0.44434</cdr:y>
    </cdr:from>
    <cdr:to>
      <cdr:x>0.75366</cdr:x>
      <cdr:y>0.46834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H="1">
          <a:off x="6888418" y="2267320"/>
          <a:ext cx="456902" cy="12246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0.60804</cdr:x>
      <cdr:y>0.18117</cdr:y>
    </cdr:from>
    <cdr:to>
      <cdr:x>0.69528</cdr:x>
      <cdr:y>0.21335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>
          <a:off x="5926089" y="924427"/>
          <a:ext cx="850259" cy="16420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0.55044</cdr:x>
      <cdr:y>0.14533</cdr:y>
    </cdr:from>
    <cdr:to>
      <cdr:x>0.55435</cdr:x>
      <cdr:y>0.18266</cdr:y>
    </cdr:to>
    <cdr:cxnSp macro="">
      <cdr:nvCxnSpPr>
        <cdr:cNvPr id="25" name="Прямая соединительная линия 24"/>
        <cdr:cNvCxnSpPr/>
      </cdr:nvCxnSpPr>
      <cdr:spPr>
        <a:xfrm xmlns:a="http://schemas.openxmlformats.org/drawingml/2006/main" flipV="1">
          <a:off x="5364704" y="741546"/>
          <a:ext cx="38100" cy="1905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0.32596</cdr:x>
      <cdr:y>0.21546</cdr:y>
    </cdr:from>
    <cdr:to>
      <cdr:x>0.39182</cdr:x>
      <cdr:y>0.2535</cdr:y>
    </cdr:to>
    <cdr:cxnSp macro="">
      <cdr:nvCxnSpPr>
        <cdr:cNvPr id="27" name="Прямая соединительная линия 26"/>
        <cdr:cNvCxnSpPr/>
      </cdr:nvCxnSpPr>
      <cdr:spPr>
        <a:xfrm xmlns:a="http://schemas.openxmlformats.org/drawingml/2006/main" flipH="1" flipV="1">
          <a:off x="3176853" y="1099411"/>
          <a:ext cx="641885" cy="19410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0.31393</cdr:x>
      <cdr:y>0.864</cdr:y>
    </cdr:from>
    <cdr:to>
      <cdr:x>0.47421</cdr:x>
      <cdr:y>0.89387</cdr:y>
    </cdr:to>
    <cdr:cxnSp macro="">
      <cdr:nvCxnSpPr>
        <cdr:cNvPr id="28" name="Прямая соединительная линия 27"/>
        <cdr:cNvCxnSpPr/>
      </cdr:nvCxnSpPr>
      <cdr:spPr>
        <a:xfrm xmlns:a="http://schemas.openxmlformats.org/drawingml/2006/main" flipH="1" flipV="1">
          <a:off x="3059654" y="4408671"/>
          <a:ext cx="1562100" cy="1524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0.59046</cdr:x>
      <cdr:y>0.8696</cdr:y>
    </cdr:from>
    <cdr:to>
      <cdr:x>0.70192</cdr:x>
      <cdr:y>0.88313</cdr:y>
    </cdr:to>
    <cdr:cxnSp macro="">
      <cdr:nvCxnSpPr>
        <cdr:cNvPr id="29" name="Прямая соединительная линия 28"/>
        <cdr:cNvCxnSpPr/>
      </cdr:nvCxnSpPr>
      <cdr:spPr>
        <a:xfrm xmlns:a="http://schemas.openxmlformats.org/drawingml/2006/main" flipH="1">
          <a:off x="5754789" y="4437246"/>
          <a:ext cx="1086290" cy="6904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3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51EEF424-2562-4C53-A749-A2605F3E073D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381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456381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EBF96AD4-418A-4C2D-99E0-A26ED6C4DC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986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1543" cy="341064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1" y="1"/>
            <a:ext cx="4301543" cy="341064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FF5A3E18-14D3-45E2-88B8-F6CBAD93BF42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50900"/>
            <a:ext cx="4078288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2" tIns="45551" rIns="91102" bIns="455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4"/>
            <a:ext cx="7941310" cy="2676585"/>
          </a:xfrm>
          <a:prstGeom prst="rect">
            <a:avLst/>
          </a:prstGeom>
        </p:spPr>
        <p:txBody>
          <a:bodyPr vert="horz" lIns="91102" tIns="45551" rIns="91102" bIns="455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56616"/>
            <a:ext cx="4301543" cy="34106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1" y="6456616"/>
            <a:ext cx="4301543" cy="34106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54508FE1-6458-4179-8391-38E96E3250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55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91523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8829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19697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3234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65597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17018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75164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24775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74144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04006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08853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76437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59307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666738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29475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56915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18617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75958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373457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18824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958910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616980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317669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4175" y="850900"/>
            <a:ext cx="4078288" cy="2293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094" indent="-28465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605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046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488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4930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372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5813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256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21751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628062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330883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281401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382488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14650" y="844550"/>
            <a:ext cx="4043363" cy="22748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949420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30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23041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8D6-E802-4CA8-86C0-E280F4D1D58E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84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D30D2-FB6A-474B-BCE6-8AEBFF11490B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07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00CC-983E-4BC6-8480-0665CE949F26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1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7B33B-873C-47C7-BE19-2689EAFB3922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75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73DB-F251-4BC4-AABC-7F03A5EAC717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18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E9BCD-7C2D-49D6-87A1-DB68827838FA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7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79CCE-69E1-4E52-B386-4836F132F2AF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99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268F-1536-45BA-87C4-60C9E485AACB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07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6E800-B7C8-4B59-B983-653C4E5DEA82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74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FBE8E-3B1A-4AD8-A246-E5DCACFFED7F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70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218E-A54B-470D-857C-8EE898448CF4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0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B8936-6509-403F-9967-BA1864220F8E}" type="datetime1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94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chart" Target="../charts/chart1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chart" Target="../charts/chart1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5.png"/><Relationship Id="rId5" Type="http://schemas.openxmlformats.org/officeDocument/2006/relationships/image" Target="../media/image11.jpeg"/><Relationship Id="rId10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chart" Target="../charts/chart14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-1" y="-11153"/>
            <a:ext cx="12192002" cy="6869153"/>
            <a:chOff x="-1" y="-11153"/>
            <a:chExt cx="12192002" cy="6869153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-1" y="-11153"/>
              <a:ext cx="12192002" cy="2468463"/>
              <a:chOff x="-1" y="-11153"/>
              <a:chExt cx="12192002" cy="2468463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588" r="30" b="28208"/>
              <a:stretch/>
            </p:blipFill>
            <p:spPr>
              <a:xfrm>
                <a:off x="4723657" y="-11152"/>
                <a:ext cx="7468344" cy="2453269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 rotWithShape="1">
              <a:blip r:embed="rId4"/>
              <a:srcRect t="8990" r="52670" b="14346"/>
              <a:stretch/>
            </p:blipFill>
            <p:spPr>
              <a:xfrm flipH="1">
                <a:off x="-1" y="-11153"/>
                <a:ext cx="4723657" cy="2468463"/>
              </a:xfrm>
              <a:prstGeom prst="rect">
                <a:avLst/>
              </a:prstGeom>
            </p:spPr>
          </p:pic>
        </p:grpSp>
        <p:sp>
          <p:nvSpPr>
            <p:cNvPr id="14" name="Прямоугольник 13"/>
            <p:cNvSpPr/>
            <p:nvPr/>
          </p:nvSpPr>
          <p:spPr>
            <a:xfrm>
              <a:off x="0" y="2442117"/>
              <a:ext cx="12192000" cy="4415883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99879" y="2667390"/>
            <a:ext cx="117544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Исполнение бюджета муниципального образования город Набережные Челны</a:t>
            </a:r>
          </a:p>
          <a:p>
            <a:pPr lvl="0"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за </a:t>
            </a: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9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2024 года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69112" y="4367335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-37757" y="4482538"/>
            <a:ext cx="12229757" cy="1969766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Мулюкова Светлана Рафаильевна </a:t>
            </a:r>
            <a:endParaRPr lang="en-US" sz="30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Заместитель Руководителя Исполнительного комитета, </a:t>
            </a:r>
            <a:b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начальник управления финансов</a:t>
            </a:r>
            <a:endParaRPr lang="ru-RU" sz="3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64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69810" y="386519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Доходы бюджета </a:t>
            </a:r>
          </a:p>
          <a:p>
            <a:pPr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города Набережные Челны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/>
          </p:nvPr>
        </p:nvGraphicFramePr>
        <p:xfrm>
          <a:off x="853690" y="1386297"/>
          <a:ext cx="9625403" cy="5152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Равно 9"/>
          <p:cNvSpPr/>
          <p:nvPr/>
        </p:nvSpPr>
        <p:spPr>
          <a:xfrm>
            <a:off x="4091354" y="4243754"/>
            <a:ext cx="679938" cy="433754"/>
          </a:xfrm>
          <a:prstGeom prst="mathEqual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люс 11"/>
          <p:cNvSpPr/>
          <p:nvPr/>
        </p:nvSpPr>
        <p:spPr>
          <a:xfrm>
            <a:off x="7174523" y="4161693"/>
            <a:ext cx="550984" cy="515816"/>
          </a:xfrm>
          <a:prstGeom prst="mathPlu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11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собственным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4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9" name="Диаграмма 8"/>
          <p:cNvGraphicFramePr/>
          <p:nvPr>
            <p:extLst/>
          </p:nvPr>
        </p:nvGraphicFramePr>
        <p:xfrm>
          <a:off x="939658" y="1491016"/>
          <a:ext cx="9301976" cy="4907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"/>
          <p:cNvSpPr txBox="1"/>
          <p:nvPr/>
        </p:nvSpPr>
        <p:spPr>
          <a:xfrm>
            <a:off x="8673803" y="1555282"/>
            <a:ext cx="926231" cy="35232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21%</a:t>
            </a:r>
            <a:endParaRPr lang="ru-RU"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9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4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69810" y="365285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Доходы бюджета </a:t>
            </a:r>
          </a:p>
          <a:p>
            <a:pPr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города Набережные Челны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/>
          </p:nvPr>
        </p:nvGraphicFramePr>
        <p:xfrm>
          <a:off x="841967" y="1457325"/>
          <a:ext cx="10690252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2319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5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69810" y="398347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налога на доходы </a:t>
            </a:r>
          </a:p>
          <a:p>
            <a:pPr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физических лиц по годам (млн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/>
          </p:nvPr>
        </p:nvGraphicFramePr>
        <p:xfrm>
          <a:off x="878180" y="1294220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4082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6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501451" y="1444984"/>
          <a:ext cx="11185379" cy="4835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9505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1396505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1501630">
                  <a:extLst>
                    <a:ext uri="{9D8B030D-6E8A-4147-A177-3AD203B41FA5}">
                      <a16:colId xmlns:a16="http://schemas.microsoft.com/office/drawing/2014/main" val="1092643589"/>
                    </a:ext>
                  </a:extLst>
                </a:gridCol>
                <a:gridCol w="1417739">
                  <a:extLst>
                    <a:ext uri="{9D8B030D-6E8A-4147-A177-3AD203B41FA5}">
                      <a16:colId xmlns:a16="http://schemas.microsoft.com/office/drawing/2014/main" val="699593585"/>
                    </a:ext>
                  </a:extLst>
                </a:gridCol>
              </a:tblGrid>
              <a:tr h="943477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мес.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2023 г.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мес.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 г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(млн 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 роста 2024 г. </a:t>
                      </a:r>
                      <a:b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 2023 г.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466752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«ХАИР»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192,5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300,4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56,1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  <a:tr h="403257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cs typeface="Tahoma" pitchFamily="34" charset="0"/>
                        </a:rPr>
                        <a:t>ООО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«Набережночелнинский трубный завод»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217,9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226,3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84160"/>
                  </a:ext>
                </a:extLst>
              </a:tr>
              <a:tr h="401444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alt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cs typeface="Tahoma" pitchFamily="34" charset="0"/>
                        </a:rPr>
                        <a:t>АО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«Камский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металлургический комбинат «ТЭМПО»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108,8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88,0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616019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«Агропромышленный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комплекс «Камский»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57,3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355649"/>
                  </a:ext>
                </a:extLst>
              </a:tr>
              <a:tr h="354877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«Изоляционный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трубный завод»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37,1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07099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«ИНДЕЛ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769823"/>
                  </a:ext>
                </a:extLst>
              </a:tr>
              <a:tr h="37968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Завод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металлоконструкций «</a:t>
                      </a:r>
                      <a:r>
                        <a:rPr kumimoji="0" lang="ru-RU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Метлайн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162,2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27297"/>
                  </a:ext>
                </a:extLst>
              </a:tr>
              <a:tr h="44351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Завод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металлических конструкций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«МЕТАЛЛИСТ»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33,9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553986"/>
                  </a:ext>
                </a:extLst>
              </a:tr>
              <a:tr h="406904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Завод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буровых установок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«АВТОКРАТ»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23,5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939026"/>
                  </a:ext>
                </a:extLst>
              </a:tr>
            </a:tbl>
          </a:graphicData>
        </a:graphic>
      </p:graphicFrame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912759" y="279212"/>
            <a:ext cx="8299873" cy="81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Резиденты ТОР,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обеспечившие наибольшее 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НДФЛ в консолидированный бюджет города 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23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7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680224" y="400171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Налогоплательщики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НДФЛ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 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5" name="Таблица 34"/>
          <p:cNvGraphicFramePr>
            <a:graphicFrameLocks noGrp="1"/>
          </p:cNvGraphicFramePr>
          <p:nvPr>
            <p:extLst/>
          </p:nvPr>
        </p:nvGraphicFramePr>
        <p:xfrm>
          <a:off x="777011" y="1693587"/>
          <a:ext cx="10377782" cy="3839142"/>
        </p:xfrm>
        <a:graphic>
          <a:graphicData uri="http://schemas.openxmlformats.org/drawingml/2006/table">
            <a:tbl>
              <a:tblPr/>
              <a:tblGrid>
                <a:gridCol w="483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2707">
                  <a:extLst>
                    <a:ext uri="{9D8B030D-6E8A-4147-A177-3AD203B41FA5}">
                      <a16:colId xmlns:a16="http://schemas.microsoft.com/office/drawing/2014/main" val="222473266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948792740"/>
                    </a:ext>
                  </a:extLst>
                </a:gridCol>
                <a:gridCol w="1356661">
                  <a:extLst>
                    <a:ext uri="{9D8B030D-6E8A-4147-A177-3AD203B41FA5}">
                      <a16:colId xmlns:a16="http://schemas.microsoft.com/office/drawing/2014/main" val="2964377888"/>
                    </a:ext>
                  </a:extLst>
                </a:gridCol>
                <a:gridCol w="1626577">
                  <a:extLst>
                    <a:ext uri="{9D8B030D-6E8A-4147-A177-3AD203B41FA5}">
                      <a16:colId xmlns:a16="http://schemas.microsoft.com/office/drawing/2014/main" val="394364999"/>
                    </a:ext>
                  </a:extLst>
                </a:gridCol>
                <a:gridCol w="1166731">
                  <a:extLst>
                    <a:ext uri="{9D8B030D-6E8A-4147-A177-3AD203B41FA5}">
                      <a16:colId xmlns:a16="http://schemas.microsoft.com/office/drawing/2014/main" val="2911001432"/>
                    </a:ext>
                  </a:extLst>
                </a:gridCol>
              </a:tblGrid>
              <a:tr h="95814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  <a:endParaRPr kumimoji="0" lang="ru-RU" alt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мес.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2023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мес.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Отклонение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Темп, %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81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Федеральные государственные учреждения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406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Республиканские государственные учреждения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83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Муниципальные учреждения</a:t>
                      </a:r>
                      <a:endParaRPr lang="ru-RU" altLang="ru-RU" sz="18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297">
                <a:tc grid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ИТОГО: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1 563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1 766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5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8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837406" y="403487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по налогам взимаемым в связи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применением УСН и патентной системы 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388346208"/>
              </p:ext>
            </p:extLst>
          </p:nvPr>
        </p:nvGraphicFramePr>
        <p:xfrm>
          <a:off x="1223916" y="1203277"/>
          <a:ext cx="915001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02577" y="4395696"/>
            <a:ext cx="760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540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20793" y="4395696"/>
            <a:ext cx="71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601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90857" y="4395696"/>
            <a:ext cx="807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885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44140" y="3282868"/>
            <a:ext cx="676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116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03275" y="3082813"/>
            <a:ext cx="609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96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41034" y="1943809"/>
            <a:ext cx="807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183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 rot="19706900">
            <a:off x="6394278" y="3969917"/>
            <a:ext cx="2014982" cy="4007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+284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 rot="19732976">
            <a:off x="6553352" y="3684430"/>
            <a:ext cx="1414742" cy="47263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+ 47,3%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867910" y="3718658"/>
            <a:ext cx="981680" cy="57526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01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Количество налогоплательщиков </a:t>
            </a:r>
          </a:p>
          <a:p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налогу на совокупный доход</a:t>
            </a:r>
          </a:p>
        </p:txBody>
      </p:sp>
      <p:graphicFrame>
        <p:nvGraphicFramePr>
          <p:cNvPr id="12" name="Объект 4"/>
          <p:cNvGraphicFramePr>
            <a:graphicFrameLocks/>
          </p:cNvGraphicFramePr>
          <p:nvPr>
            <p:extLst/>
          </p:nvPr>
        </p:nvGraphicFramePr>
        <p:xfrm>
          <a:off x="1218116" y="1788143"/>
          <a:ext cx="9517874" cy="3602004"/>
        </p:xfrm>
        <a:graphic>
          <a:graphicData uri="http://schemas.openxmlformats.org/drawingml/2006/table">
            <a:tbl>
              <a:tblPr/>
              <a:tblGrid>
                <a:gridCol w="2657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6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83">
                  <a:extLst>
                    <a:ext uri="{9D8B030D-6E8A-4147-A177-3AD203B41FA5}">
                      <a16:colId xmlns:a16="http://schemas.microsoft.com/office/drawing/2014/main" val="3026860418"/>
                    </a:ext>
                  </a:extLst>
                </a:gridCol>
                <a:gridCol w="18396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6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налога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2022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2023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2024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Динамика,</a:t>
                      </a:r>
                    </a:p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2024/2023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8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Упрощенная система налогообложения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16 278</a:t>
                      </a:r>
                      <a:endParaRPr lang="ru-RU" sz="2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15 341</a:t>
                      </a:r>
                      <a:endParaRPr lang="ru-RU" sz="2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15 </a:t>
                      </a: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916</a:t>
                      </a:r>
                      <a:endParaRPr lang="ru-RU" sz="2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+ </a:t>
                      </a: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575</a:t>
                      </a:r>
                      <a:endParaRPr lang="ru-RU" sz="2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72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Патентная система налогообложения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4 680</a:t>
                      </a:r>
                      <a:endParaRPr lang="ru-RU" sz="2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5 091</a:t>
                      </a:r>
                      <a:endParaRPr lang="ru-RU" sz="2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5 550</a:t>
                      </a:r>
                      <a:endParaRPr lang="ru-RU" sz="2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+ </a:t>
                      </a: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459</a:t>
                      </a:r>
                      <a:endParaRPr lang="ru-RU" sz="2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9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10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земельного налога </a:t>
            </a:r>
          </a:p>
          <a:p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240" y="4841039"/>
            <a:ext cx="2002862" cy="1201717"/>
          </a:xfrm>
          <a:prstGeom prst="rect">
            <a:avLst/>
          </a:prstGeom>
        </p:spPr>
      </p:pic>
      <p:graphicFrame>
        <p:nvGraphicFramePr>
          <p:cNvPr id="17" name="Диаграмма 16"/>
          <p:cNvGraphicFramePr/>
          <p:nvPr>
            <p:extLst/>
          </p:nvPr>
        </p:nvGraphicFramePr>
        <p:xfrm>
          <a:off x="1580101" y="1503887"/>
          <a:ext cx="8549240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51610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11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Налог на имущество физических лиц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Объект 4"/>
          <p:cNvGraphicFramePr>
            <a:graphicFrameLocks/>
          </p:cNvGraphicFramePr>
          <p:nvPr>
            <p:extLst/>
          </p:nvPr>
        </p:nvGraphicFramePr>
        <p:xfrm>
          <a:off x="1218116" y="1788143"/>
          <a:ext cx="9335584" cy="3602004"/>
        </p:xfrm>
        <a:graphic>
          <a:graphicData uri="http://schemas.openxmlformats.org/drawingml/2006/table">
            <a:tbl>
              <a:tblPr/>
              <a:tblGrid>
                <a:gridCol w="3525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3026860418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6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2023 года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2024 года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Динамика,</a:t>
                      </a:r>
                    </a:p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2024</a:t>
                      </a:r>
                      <a:r>
                        <a:rPr lang="ru-RU" sz="2000" b="1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к </a:t>
                      </a: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8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Количество налогоплательщиков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278 498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285 836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+ 7 338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72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Количество строений и сооружений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210 443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220 983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+</a:t>
                      </a:r>
                      <a:r>
                        <a:rPr lang="ru-RU" sz="2400" b="1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10 540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01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12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21046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собственным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месяцев 202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4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/>
          </p:nvPr>
        </p:nvGraphicFramePr>
        <p:xfrm>
          <a:off x="680223" y="1514767"/>
          <a:ext cx="10593659" cy="4705060"/>
        </p:xfrm>
        <a:graphic>
          <a:graphicData uri="http://schemas.openxmlformats.org/drawingml/2006/table">
            <a:tbl>
              <a:tblPr/>
              <a:tblGrid>
                <a:gridCol w="538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6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735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01.10.202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(норма 75%)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6 823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6 000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45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4 81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4 448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24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Акцизы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1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Налоги на совокупный доход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1 061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1 068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693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Земельный налог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605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Госпошлина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955331"/>
                  </a:ext>
                </a:extLst>
              </a:tr>
              <a:tr h="332614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77439"/>
                  </a:ext>
                </a:extLst>
              </a:tr>
              <a:tr h="407091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723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848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240865"/>
                  </a:ext>
                </a:extLst>
              </a:tr>
              <a:tr h="605988">
                <a:tc>
                  <a:txBody>
                    <a:bodyPr/>
                    <a:lstStyle/>
                    <a:p>
                      <a:pPr marL="85725" indent="22225" algn="l" rtl="0" fontAlgn="ctr">
                        <a:spcBef>
                          <a:spcPts val="0"/>
                        </a:spcBef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 НАЛОГОВЫЕ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НЕНАЛОГОВЫЕ ДОХОДЫ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546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6 848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559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42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неналоговым 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9" name="Диаграмма 8"/>
          <p:cNvGraphicFramePr/>
          <p:nvPr>
            <p:extLst/>
          </p:nvPr>
        </p:nvGraphicFramePr>
        <p:xfrm>
          <a:off x="939658" y="1491016"/>
          <a:ext cx="9301976" cy="4907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"/>
          <p:cNvSpPr txBox="1"/>
          <p:nvPr/>
        </p:nvSpPr>
        <p:spPr>
          <a:xfrm>
            <a:off x="8758375" y="1467359"/>
            <a:ext cx="926231" cy="35232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156 %</a:t>
            </a:r>
            <a:endParaRPr lang="ru-RU"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2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14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988472" y="197072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неналоговым 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4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680224" y="1489199"/>
          <a:ext cx="10593658" cy="4823149"/>
        </p:xfrm>
        <a:graphic>
          <a:graphicData uri="http://schemas.openxmlformats.org/drawingml/2006/table">
            <a:tbl>
              <a:tblPr/>
              <a:tblGrid>
                <a:gridCol w="4880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478">
                  <a:extLst>
                    <a:ext uri="{9D8B030D-6E8A-4147-A177-3AD203B41FA5}">
                      <a16:colId xmlns:a16="http://schemas.microsoft.com/office/drawing/2014/main" val="3844961905"/>
                    </a:ext>
                  </a:extLst>
                </a:gridCol>
                <a:gridCol w="1844410">
                  <a:extLst>
                    <a:ext uri="{9D8B030D-6E8A-4147-A177-3AD203B41FA5}">
                      <a16:colId xmlns:a16="http://schemas.microsoft.com/office/drawing/2014/main" val="4269572713"/>
                    </a:ext>
                  </a:extLst>
                </a:gridCol>
                <a:gridCol w="1969306">
                  <a:extLst>
                    <a:ext uri="{9D8B030D-6E8A-4147-A177-3AD203B41FA5}">
                      <a16:colId xmlns:a16="http://schemas.microsoft.com/office/drawing/2014/main" val="3126651883"/>
                    </a:ext>
                  </a:extLst>
                </a:gridCol>
              </a:tblGrid>
              <a:tr h="89726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2024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01.10.2024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40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724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848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42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Арендная плата за землю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366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452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123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72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от сдачи в аренду имущества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64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поступления от использования имущества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123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176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77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77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161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175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109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415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Штрафы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72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неналоговые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140</a:t>
                      </a:r>
                      <a:endParaRPr lang="ru-RU" sz="1800" b="1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589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82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15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6388" y="8792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723492" y="408554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межбюджетных трансфертов </a:t>
            </a:r>
            <a:b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месяцев 2020 – 2024 годы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/>
          </p:nvPr>
        </p:nvGraphicFramePr>
        <p:xfrm>
          <a:off x="841967" y="1457325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Выгнутая вверх стрелка 7"/>
          <p:cNvSpPr/>
          <p:nvPr/>
        </p:nvSpPr>
        <p:spPr>
          <a:xfrm rot="20994695">
            <a:off x="2516826" y="2742999"/>
            <a:ext cx="1261269" cy="553697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верх стрелка 14"/>
          <p:cNvSpPr/>
          <p:nvPr/>
        </p:nvSpPr>
        <p:spPr>
          <a:xfrm rot="20604467">
            <a:off x="6066239" y="1996648"/>
            <a:ext cx="1261269" cy="553697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верх стрелка 16"/>
          <p:cNvSpPr/>
          <p:nvPr/>
        </p:nvSpPr>
        <p:spPr>
          <a:xfrm rot="20044426">
            <a:off x="7818077" y="1710518"/>
            <a:ext cx="1261269" cy="553697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91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16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122286" y="23391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Структура безвозмездных поступлений </a:t>
            </a:r>
            <a:endParaRPr lang="ru-RU" alt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lvl="0"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2024 года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8" name="Диаграмма 17"/>
          <p:cNvGraphicFramePr/>
          <p:nvPr>
            <p:extLst/>
          </p:nvPr>
        </p:nvGraphicFramePr>
        <p:xfrm>
          <a:off x="1897019" y="1372956"/>
          <a:ext cx="7417777" cy="5310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30688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17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694199" y="23391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в консолидированный бюджет </a:t>
            </a:r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РТ</a:t>
            </a:r>
            <a:b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исключением банкротов и </a:t>
            </a:r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ликвидированных</a:t>
            </a:r>
            <a:endParaRPr lang="ru-RU" sz="23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3538064"/>
              </p:ext>
            </p:extLst>
          </p:nvPr>
        </p:nvGraphicFramePr>
        <p:xfrm>
          <a:off x="942368" y="1715622"/>
          <a:ext cx="9910710" cy="4504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83379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18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694199" y="23391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НДФЛ на 01.10.2024</a:t>
            </a:r>
            <a:endParaRPr lang="ru-RU" sz="26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037297"/>
              </p:ext>
            </p:extLst>
          </p:nvPr>
        </p:nvGraphicFramePr>
        <p:xfrm>
          <a:off x="1025268" y="1939219"/>
          <a:ext cx="10328531" cy="4464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408">
                  <a:extLst>
                    <a:ext uri="{9D8B030D-6E8A-4147-A177-3AD203B41FA5}">
                      <a16:colId xmlns:a16="http://schemas.microsoft.com/office/drawing/2014/main" val="2315217205"/>
                    </a:ext>
                  </a:extLst>
                </a:gridCol>
                <a:gridCol w="4699228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2110246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2914649">
                  <a:extLst>
                    <a:ext uri="{9D8B030D-6E8A-4147-A177-3AD203B41FA5}">
                      <a16:colId xmlns:a16="http://schemas.microsoft.com/office/drawing/2014/main" val="595614438"/>
                    </a:ext>
                  </a:extLst>
                </a:gridCol>
              </a:tblGrid>
              <a:tr h="670286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449551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«Завод силикатного кирпича»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4 702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  <a:tr h="40397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Баймухаметов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Ренат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Мингаянович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4 209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84160"/>
                  </a:ext>
                </a:extLst>
              </a:tr>
              <a:tr h="40397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«Камский трест по строительству автомобильных дорог и аэродромов»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4 027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056575"/>
                  </a:ext>
                </a:extLst>
              </a:tr>
              <a:tr h="400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Теплодом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11 295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доначисления по результатам камеральной налоговой проверки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616019"/>
                  </a:ext>
                </a:extLst>
              </a:tr>
              <a:tr h="400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Козлова Кристина Алексеевна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3 349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79499"/>
                  </a:ext>
                </a:extLst>
              </a:tr>
              <a:tr h="3994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ПКФ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Стройспецкомплект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3 141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355649"/>
                  </a:ext>
                </a:extLst>
              </a:tr>
              <a:tr h="37619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Мухаметшин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Альберт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Марселевич</a:t>
                      </a:r>
                      <a:endParaRPr kumimoji="0" lang="ru-RU" sz="17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3 071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07099"/>
                  </a:ext>
                </a:extLst>
              </a:tr>
              <a:tr h="3840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Козлов Максим Валерьевич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2 096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769823"/>
                  </a:ext>
                </a:extLst>
              </a:tr>
              <a:tr h="3828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Сайтаков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Эльдар Маратович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2 091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27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23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665356" y="236886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по акцизам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подакцизным </a:t>
            </a:r>
            <a:endParaRPr 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defTabSz="914354">
              <a:defRPr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товарам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продукции) на 01.10.2024</a:t>
            </a:r>
            <a:endParaRPr lang="ru-RU" sz="26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247837"/>
              </p:ext>
            </p:extLst>
          </p:nvPr>
        </p:nvGraphicFramePr>
        <p:xfrm>
          <a:off x="955165" y="1955188"/>
          <a:ext cx="9920920" cy="1852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1135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4103810">
                  <a:extLst>
                    <a:ext uri="{9D8B030D-6E8A-4147-A177-3AD203B41FA5}">
                      <a16:colId xmlns:a16="http://schemas.microsoft.com/office/drawing/2014/main" val="595614438"/>
                    </a:ext>
                  </a:extLst>
                </a:gridCol>
              </a:tblGrid>
              <a:tr h="804259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1021245"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ОАО «</a:t>
                      </a:r>
                      <a:r>
                        <a:rPr kumimoji="0" lang="ru-RU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Булгарпиво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53 766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05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20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694199" y="23391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упрощенной системе налогообложения на 01.10.2024</a:t>
            </a:r>
            <a:endParaRPr lang="ru-RU" sz="26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881537"/>
              </p:ext>
            </p:extLst>
          </p:nvPr>
        </p:nvGraphicFramePr>
        <p:xfrm>
          <a:off x="1025268" y="1939219"/>
          <a:ext cx="10137746" cy="38978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244">
                  <a:extLst>
                    <a:ext uri="{9D8B030D-6E8A-4147-A177-3AD203B41FA5}">
                      <a16:colId xmlns:a16="http://schemas.microsoft.com/office/drawing/2014/main" val="2315217205"/>
                    </a:ext>
                  </a:extLst>
                </a:gridCol>
                <a:gridCol w="4612425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2153493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2778584">
                  <a:extLst>
                    <a:ext uri="{9D8B030D-6E8A-4147-A177-3AD203B41FA5}">
                      <a16:colId xmlns:a16="http://schemas.microsoft.com/office/drawing/2014/main" val="595614438"/>
                    </a:ext>
                  </a:extLst>
                </a:gridCol>
              </a:tblGrid>
              <a:tr h="670286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449551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Бедяков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Эдем Русланович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 и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доначисления по результатам камеральной налоговой проверки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985254"/>
                  </a:ext>
                </a:extLst>
              </a:tr>
              <a:tr h="449551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Ибатуллин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Ленар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Рифович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  <a:tr h="40397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Гильманов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Руслан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Рамазанович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84160"/>
                  </a:ext>
                </a:extLst>
              </a:tr>
              <a:tr h="400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«Аудит и право»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36,7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616019"/>
                  </a:ext>
                </a:extLst>
              </a:tr>
              <a:tr h="3994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Сергеева Анна Евгеньевна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355649"/>
                  </a:ext>
                </a:extLst>
              </a:tr>
              <a:tr h="5067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Шафеева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Алсу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Илнуровна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33,3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07099"/>
                  </a:ext>
                </a:extLst>
              </a:tr>
              <a:tr h="5030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Билалов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Анис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Абрарович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30,9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769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86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21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6388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723492" y="408554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Расходы бюджета города </a:t>
            </a:r>
          </a:p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месяцев 2022 – 2024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годы (млн руб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.)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568170869"/>
              </p:ext>
            </p:extLst>
          </p:nvPr>
        </p:nvGraphicFramePr>
        <p:xfrm>
          <a:off x="841967" y="1457325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Выгнутая вверх стрелка 7"/>
          <p:cNvSpPr/>
          <p:nvPr/>
        </p:nvSpPr>
        <p:spPr>
          <a:xfrm rot="20604467">
            <a:off x="3766823" y="2211383"/>
            <a:ext cx="1261269" cy="553697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0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22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16760" y="0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988472" y="329269"/>
            <a:ext cx="8088216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Экономическая структура бюджета города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месяцев 2024 года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(%)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080221207"/>
              </p:ext>
            </p:extLst>
          </p:nvPr>
        </p:nvGraphicFramePr>
        <p:xfrm>
          <a:off x="270129" y="1308545"/>
          <a:ext cx="10720430" cy="520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46259" y="302911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05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803834" y="307623"/>
            <a:ext cx="8472051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5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Функциональная структура расходов бюджета </a:t>
            </a:r>
            <a:r>
              <a:rPr lang="ru-RU" altLang="ru-RU" sz="25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города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9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2024 года </a:t>
            </a:r>
            <a:r>
              <a:rPr lang="ru-RU" altLang="ru-RU" sz="25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(тыс. </a:t>
            </a:r>
            <a:r>
              <a:rPr lang="ru-RU" altLang="ru-RU" sz="25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900870645"/>
              </p:ext>
            </p:extLst>
          </p:nvPr>
        </p:nvGraphicFramePr>
        <p:xfrm>
          <a:off x="988471" y="1334904"/>
          <a:ext cx="9746203" cy="510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89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24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97312" y="1306280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8420" y="160546"/>
            <a:ext cx="9720558" cy="112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Расходы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бюджета</a:t>
            </a:r>
          </a:p>
          <a:p>
            <a:pPr fontAlgn="b">
              <a:spcBef>
                <a:spcPts val="0"/>
              </a:spcBef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2024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(тыс.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  <a:endParaRPr lang="en-US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767932"/>
              </p:ext>
            </p:extLst>
          </p:nvPr>
        </p:nvGraphicFramePr>
        <p:xfrm>
          <a:off x="515422" y="1481583"/>
          <a:ext cx="11157438" cy="4797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9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8279">
                  <a:extLst>
                    <a:ext uri="{9D8B030D-6E8A-4147-A177-3AD203B41FA5}">
                      <a16:colId xmlns:a16="http://schemas.microsoft.com/office/drawing/2014/main" val="1676850746"/>
                    </a:ext>
                  </a:extLst>
                </a:gridCol>
              </a:tblGrid>
              <a:tr h="416676"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Исполнение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1. </a:t>
                      </a:r>
                      <a:r>
                        <a:rPr lang="ru-RU" sz="1800" b="1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«Национальная экономика», в том числе: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823 322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401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Мероприятия в области автомобильного транспорта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278 885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07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Дорожное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хозяйство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510 307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61513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Мероприятия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землеустройству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24 682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893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Прочие расходы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9 448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878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2. «Жилищно-коммунальное хозяйство», в том числе: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772 917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813320"/>
                  </a:ext>
                </a:extLst>
              </a:tr>
              <a:tr h="527538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Капитальный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ремонт жилого фонда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267 347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244980"/>
                  </a:ext>
                </a:extLst>
              </a:tr>
              <a:tr h="515816">
                <a:tc>
                  <a:txBody>
                    <a:bodyPr/>
                    <a:lstStyle/>
                    <a:p>
                      <a:pPr indent="108000" algn="l" fontAlgn="t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Содержание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ремонт сетей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уличного освещения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139 560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527582"/>
                  </a:ext>
                </a:extLst>
              </a:tr>
              <a:tr h="468923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Озеленение города, содержание парков и скверов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212 629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66134"/>
                  </a:ext>
                </a:extLst>
              </a:tr>
              <a:tr h="297455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Прочие расходы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153 381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048637"/>
                  </a:ext>
                </a:extLst>
              </a:tr>
            </a:tbl>
          </a:graphicData>
        </a:graphic>
      </p:graphicFrame>
      <p:pic>
        <p:nvPicPr>
          <p:cNvPr id="1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43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25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152293" y="378027"/>
            <a:ext cx="7658915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Финансирование социальных расходов </a:t>
            </a:r>
          </a:p>
          <a:p>
            <a:pPr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9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2024 года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741026"/>
              </p:ext>
            </p:extLst>
          </p:nvPr>
        </p:nvGraphicFramePr>
        <p:xfrm>
          <a:off x="517949" y="1367645"/>
          <a:ext cx="11029885" cy="4731266"/>
        </p:xfrm>
        <a:graphic>
          <a:graphicData uri="http://schemas.openxmlformats.org/drawingml/2006/table">
            <a:tbl>
              <a:tblPr/>
              <a:tblGrid>
                <a:gridCol w="8715261">
                  <a:extLst>
                    <a:ext uri="{9D8B030D-6E8A-4147-A177-3AD203B41FA5}">
                      <a16:colId xmlns:a16="http://schemas.microsoft.com/office/drawing/2014/main" val="952768432"/>
                    </a:ext>
                  </a:extLst>
                </a:gridCol>
                <a:gridCol w="1092819">
                  <a:extLst>
                    <a:ext uri="{9D8B030D-6E8A-4147-A177-3AD203B41FA5}">
                      <a16:colId xmlns:a16="http://schemas.microsoft.com/office/drawing/2014/main" val="241096639"/>
                    </a:ext>
                  </a:extLst>
                </a:gridCol>
                <a:gridCol w="1221805">
                  <a:extLst>
                    <a:ext uri="{9D8B030D-6E8A-4147-A177-3AD203B41FA5}">
                      <a16:colId xmlns:a16="http://schemas.microsoft.com/office/drawing/2014/main" val="471730940"/>
                    </a:ext>
                  </a:extLst>
                </a:gridCol>
              </a:tblGrid>
              <a:tr h="7399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823651"/>
                  </a:ext>
                </a:extLst>
              </a:tr>
              <a:tr h="94937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639,8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292,6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58155"/>
                  </a:ext>
                </a:extLst>
              </a:tr>
              <a:tr h="11388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88,1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61,6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565225"/>
                  </a:ext>
                </a:extLst>
              </a:tr>
              <a:tr h="98573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159,4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19,2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569636"/>
                  </a:ext>
                </a:extLst>
              </a:tr>
              <a:tr h="9174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32,4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32,2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994659"/>
                  </a:ext>
                </a:extLst>
              </a:tr>
            </a:tbl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6" b="13191"/>
          <a:stretch/>
        </p:blipFill>
        <p:spPr>
          <a:xfrm>
            <a:off x="775018" y="4422841"/>
            <a:ext cx="1336349" cy="669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" t="21914" r="9003" b="7477"/>
          <a:stretch/>
        </p:blipFill>
        <p:spPr>
          <a:xfrm>
            <a:off x="775018" y="2300133"/>
            <a:ext cx="1404178" cy="632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" t="7218" r="5303" b="13995"/>
          <a:stretch/>
        </p:blipFill>
        <p:spPr>
          <a:xfrm>
            <a:off x="680224" y="5301053"/>
            <a:ext cx="1431143" cy="6802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289786" y="3163418"/>
            <a:ext cx="651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содержание детей в семье опекуна и приемной семье, а также вознаграждение,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причитающееся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приемному родителю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9786" y="4407237"/>
            <a:ext cx="724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возмещение части родительской платы за</a:t>
            </a:r>
          </a:p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присмотр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 уход за ребенком в детском саду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31319" y="5456528"/>
            <a:ext cx="683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трудоустройство подростков 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каникулярное время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56792" y="2243136"/>
            <a:ext cx="6586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организация бесплатного питания льготной категории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обучающихся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516" y="3075760"/>
            <a:ext cx="1731414" cy="1194920"/>
          </a:xfrm>
          <a:prstGeom prst="rect">
            <a:avLst/>
          </a:prstGeom>
        </p:spPr>
      </p:pic>
      <p:pic>
        <p:nvPicPr>
          <p:cNvPr id="2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18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26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988472" y="319450"/>
            <a:ext cx="7924354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Финансирование социальных расходов </a:t>
            </a:r>
          </a:p>
          <a:p>
            <a:pPr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9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2024 года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258517"/>
              </p:ext>
            </p:extLst>
          </p:nvPr>
        </p:nvGraphicFramePr>
        <p:xfrm>
          <a:off x="644518" y="1333855"/>
          <a:ext cx="10856183" cy="5112056"/>
        </p:xfrm>
        <a:graphic>
          <a:graphicData uri="http://schemas.openxmlformats.org/drawingml/2006/table">
            <a:tbl>
              <a:tblPr/>
              <a:tblGrid>
                <a:gridCol w="8454877">
                  <a:extLst>
                    <a:ext uri="{9D8B030D-6E8A-4147-A177-3AD203B41FA5}">
                      <a16:colId xmlns:a16="http://schemas.microsoft.com/office/drawing/2014/main" val="952768432"/>
                    </a:ext>
                  </a:extLst>
                </a:gridCol>
                <a:gridCol w="1204332">
                  <a:extLst>
                    <a:ext uri="{9D8B030D-6E8A-4147-A177-3AD203B41FA5}">
                      <a16:colId xmlns:a16="http://schemas.microsoft.com/office/drawing/2014/main" val="2673742396"/>
                    </a:ext>
                  </a:extLst>
                </a:gridCol>
                <a:gridCol w="1196974">
                  <a:extLst>
                    <a:ext uri="{9D8B030D-6E8A-4147-A177-3AD203B41FA5}">
                      <a16:colId xmlns:a16="http://schemas.microsoft.com/office/drawing/2014/main" val="471730940"/>
                    </a:ext>
                  </a:extLst>
                </a:gridCol>
              </a:tblGrid>
              <a:tr h="72912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541708"/>
                  </a:ext>
                </a:extLst>
              </a:tr>
              <a:tr h="88532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166,1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142,4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58155"/>
                  </a:ext>
                </a:extLst>
              </a:tr>
              <a:tr h="8211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565225"/>
                  </a:ext>
                </a:extLst>
              </a:tr>
              <a:tr h="8125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16,0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569636"/>
                  </a:ext>
                </a:extLst>
              </a:tr>
              <a:tr h="114733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9,3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3,1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994659"/>
                  </a:ext>
                </a:extLst>
              </a:tr>
              <a:tr h="71654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8,4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8,4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66710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r="10484" b="8294"/>
          <a:stretch/>
        </p:blipFill>
        <p:spPr>
          <a:xfrm>
            <a:off x="836002" y="3011974"/>
            <a:ext cx="1431680" cy="687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6" b="4784"/>
          <a:stretch/>
        </p:blipFill>
        <p:spPr>
          <a:xfrm>
            <a:off x="836001" y="3846789"/>
            <a:ext cx="1431681" cy="664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7" t="2684" r="386" b="11690"/>
          <a:stretch/>
        </p:blipFill>
        <p:spPr>
          <a:xfrm>
            <a:off x="773858" y="4682007"/>
            <a:ext cx="1476375" cy="828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4" b="13206"/>
          <a:stretch/>
        </p:blipFill>
        <p:spPr>
          <a:xfrm>
            <a:off x="806690" y="5782832"/>
            <a:ext cx="1443543" cy="586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1" b="14744"/>
          <a:stretch/>
        </p:blipFill>
        <p:spPr>
          <a:xfrm>
            <a:off x="836001" y="2226199"/>
            <a:ext cx="1456550" cy="667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379575" y="2188786"/>
            <a:ext cx="6934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дотация на удешевление стоимости путевок 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загородные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 пришкольные лагеря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79575" y="3161397"/>
            <a:ext cx="7021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оказание банных услуг льготной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категории населения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79575" y="3993709"/>
            <a:ext cx="5708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перевозку в сады-огороды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92551" y="4692895"/>
            <a:ext cx="6620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социальную поддержку ветеранов и инвалидов, детей – инвалидов и на проведение мероприятий, посвященных памятным датам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79575" y="58888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обеспечение жильем молодых семей </a:t>
            </a:r>
          </a:p>
        </p:txBody>
      </p:sp>
      <p:pic>
        <p:nvPicPr>
          <p:cNvPr id="2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16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717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27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61430" y="1117200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894608" y="283364"/>
            <a:ext cx="8744325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Финансирование социальных расходов </a:t>
            </a:r>
          </a:p>
          <a:p>
            <a:pPr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9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2024 года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376673"/>
              </p:ext>
            </p:extLst>
          </p:nvPr>
        </p:nvGraphicFramePr>
        <p:xfrm>
          <a:off x="519822" y="1433770"/>
          <a:ext cx="11035267" cy="4342563"/>
        </p:xfrm>
        <a:graphic>
          <a:graphicData uri="http://schemas.openxmlformats.org/drawingml/2006/table">
            <a:tbl>
              <a:tblPr/>
              <a:tblGrid>
                <a:gridCol w="8724539">
                  <a:extLst>
                    <a:ext uri="{9D8B030D-6E8A-4147-A177-3AD203B41FA5}">
                      <a16:colId xmlns:a16="http://schemas.microsoft.com/office/drawing/2014/main" val="952768432"/>
                    </a:ext>
                  </a:extLst>
                </a:gridCol>
                <a:gridCol w="1170878">
                  <a:extLst>
                    <a:ext uri="{9D8B030D-6E8A-4147-A177-3AD203B41FA5}">
                      <a16:colId xmlns:a16="http://schemas.microsoft.com/office/drawing/2014/main" val="2238635212"/>
                    </a:ext>
                  </a:extLst>
                </a:gridCol>
                <a:gridCol w="1139850">
                  <a:extLst>
                    <a:ext uri="{9D8B030D-6E8A-4147-A177-3AD203B41FA5}">
                      <a16:colId xmlns:a16="http://schemas.microsoft.com/office/drawing/2014/main" val="471730940"/>
                    </a:ext>
                  </a:extLst>
                </a:gridCol>
              </a:tblGrid>
              <a:tr h="64890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642810"/>
                  </a:ext>
                </a:extLst>
              </a:tr>
              <a:tr h="13450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53,1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30,9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58155"/>
                  </a:ext>
                </a:extLst>
              </a:tr>
              <a:tr h="13353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43,7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28,6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565225"/>
                  </a:ext>
                </a:extLst>
              </a:tr>
              <a:tr h="10132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569636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7" b="3976"/>
          <a:stretch/>
        </p:blipFill>
        <p:spPr>
          <a:xfrm>
            <a:off x="763002" y="3666939"/>
            <a:ext cx="1485913" cy="890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6" r="4324" b="12611"/>
          <a:stretch/>
        </p:blipFill>
        <p:spPr>
          <a:xfrm>
            <a:off x="758023" y="4870713"/>
            <a:ext cx="1457371" cy="688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356720" y="3643347"/>
            <a:ext cx="658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компенсация расходов, в связи с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оказанием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услуг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общественного транспорта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отдельным категориям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граждан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356720" y="2175500"/>
            <a:ext cx="658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освобождение от родительской платы за содержание детей в детских садах, граждан, принимающих участие в специальной военной операции </a:t>
            </a:r>
          </a:p>
        </p:txBody>
      </p:sp>
      <p:pic>
        <p:nvPicPr>
          <p:cNvPr id="18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393813" y="4911741"/>
            <a:ext cx="6697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выплаты в виде стипендий студентам образовательных организаций высшего образования </a:t>
            </a:r>
          </a:p>
        </p:txBody>
      </p:sp>
      <p:pic>
        <p:nvPicPr>
          <p:cNvPr id="24" name="Рисунок 2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25" y="2255810"/>
            <a:ext cx="1418869" cy="90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862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28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cxnSp>
        <p:nvCxnSpPr>
          <p:cNvPr id="11" name="Прямая соединительная линия 10"/>
          <p:cNvCxnSpPr/>
          <p:nvPr/>
        </p:nvCxnSpPr>
        <p:spPr>
          <a:xfrm>
            <a:off x="760141" y="1388031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103035" y="309868"/>
            <a:ext cx="7988211" cy="932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 от оказания платных услуг муниципальными учреждениями в разрезе отраслей за 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9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2024 года (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тыс. руб.)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13788791"/>
              </p:ext>
            </p:extLst>
          </p:nvPr>
        </p:nvGraphicFramePr>
        <p:xfrm>
          <a:off x="644144" y="1616264"/>
          <a:ext cx="10825650" cy="4936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3658" y="1594349"/>
            <a:ext cx="564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 9 месяцев 2024 года – </a:t>
            </a:r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552 778 тыс. руб.</a:t>
            </a:r>
            <a:endParaRPr lang="ru-RU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87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1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848760" y="343356"/>
            <a:ext cx="8382199" cy="70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Задачи по исполнению бюджета </a:t>
            </a:r>
            <a:endParaRPr lang="ru-RU" alt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2024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80225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Группа 31"/>
          <p:cNvGrpSpPr/>
          <p:nvPr/>
        </p:nvGrpSpPr>
        <p:grpSpPr>
          <a:xfrm>
            <a:off x="438150" y="1385330"/>
            <a:ext cx="955283" cy="1109616"/>
            <a:chOff x="0" y="1736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60" name="Шеврон 59"/>
            <p:cNvSpPr/>
            <p:nvPr/>
          </p:nvSpPr>
          <p:spPr>
            <a:xfrm rot="5400000">
              <a:off x="-166442" y="168178"/>
              <a:ext cx="1109616" cy="776731"/>
            </a:xfrm>
            <a:prstGeom prst="chevron">
              <a:avLst/>
            </a:prstGeom>
            <a:gradFill>
              <a:gsLst>
                <a:gs pos="0">
                  <a:srgbClr val="2C4D88"/>
                </a:gs>
                <a:gs pos="50000">
                  <a:srgbClr val="2C4D88"/>
                </a:gs>
                <a:gs pos="100000">
                  <a:srgbClr val="2C4D88"/>
                </a:gs>
              </a:gsLst>
            </a:gradFill>
            <a:ln>
              <a:solidFill>
                <a:schemeClr val="accent5">
                  <a:lumMod val="5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Шеврон 4"/>
            <p:cNvSpPr txBox="1"/>
            <p:nvPr/>
          </p:nvSpPr>
          <p:spPr>
            <a:xfrm>
              <a:off x="1" y="390102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1393432" y="1385331"/>
            <a:ext cx="9880452" cy="653005"/>
            <a:chOff x="776731" y="1737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58" name="Прямоугольник с двумя скругленными соседними углами 57"/>
            <p:cNvSpPr/>
            <p:nvPr/>
          </p:nvSpPr>
          <p:spPr>
            <a:xfrm rot="5400000">
              <a:off x="5356332" y="-4577864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TextBox 58"/>
            <p:cNvSpPr txBox="1"/>
            <p:nvPr/>
          </p:nvSpPr>
          <p:spPr>
            <a:xfrm>
              <a:off x="776732" y="36945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Усилить работу по сбору собственных доходов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38150" y="2378028"/>
            <a:ext cx="955283" cy="1109616"/>
            <a:chOff x="0" y="994434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56" name="Шеврон 55"/>
            <p:cNvSpPr/>
            <p:nvPr/>
          </p:nvSpPr>
          <p:spPr>
            <a:xfrm rot="5400000">
              <a:off x="-166442" y="1160876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>
                  <a:lumMod val="75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Шеврон 8"/>
            <p:cNvSpPr txBox="1"/>
            <p:nvPr/>
          </p:nvSpPr>
          <p:spPr>
            <a:xfrm>
              <a:off x="1" y="1382800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1393432" y="2378029"/>
            <a:ext cx="9880452" cy="653006"/>
            <a:chOff x="776731" y="994435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54" name="Прямоугольник с двумя скругленными соседними углами 53"/>
            <p:cNvSpPr/>
            <p:nvPr/>
          </p:nvSpPr>
          <p:spPr>
            <a:xfrm rot="5400000">
              <a:off x="5356332" y="-3585166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TextBox 54"/>
            <p:cNvSpPr txBox="1"/>
            <p:nvPr/>
          </p:nvSpPr>
          <p:spPr>
            <a:xfrm>
              <a:off x="776732" y="1029643"/>
              <a:ext cx="9845243" cy="5691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Максимально сократить задолженность по налоговым и неналоговым доходам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438150" y="3370726"/>
            <a:ext cx="955283" cy="1109616"/>
            <a:chOff x="0" y="1987132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52" name="Шеврон 51"/>
            <p:cNvSpPr/>
            <p:nvPr/>
          </p:nvSpPr>
          <p:spPr>
            <a:xfrm rot="5400000">
              <a:off x="-166442" y="2153574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Шеврон 12"/>
            <p:cNvSpPr txBox="1"/>
            <p:nvPr/>
          </p:nvSpPr>
          <p:spPr>
            <a:xfrm>
              <a:off x="1" y="2375498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393432" y="3370727"/>
            <a:ext cx="9880452" cy="653008"/>
            <a:chOff x="776731" y="1987133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50" name="Прямоугольник с двумя скругленными соседними углами 49"/>
            <p:cNvSpPr/>
            <p:nvPr/>
          </p:nvSpPr>
          <p:spPr>
            <a:xfrm rot="5400000">
              <a:off x="5356332" y="-2592468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TextBox 50"/>
            <p:cNvSpPr txBox="1"/>
            <p:nvPr/>
          </p:nvSpPr>
          <p:spPr>
            <a:xfrm>
              <a:off x="776732" y="2022341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Обеспечить своевременное исполнение принятых бюджетных обязательств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438150" y="4363424"/>
            <a:ext cx="955283" cy="1109616"/>
            <a:chOff x="0" y="2979830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48" name="Шеврон 47"/>
            <p:cNvSpPr/>
            <p:nvPr/>
          </p:nvSpPr>
          <p:spPr>
            <a:xfrm rot="5400000">
              <a:off x="-166442" y="3146272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Шеврон 16"/>
            <p:cNvSpPr txBox="1"/>
            <p:nvPr/>
          </p:nvSpPr>
          <p:spPr>
            <a:xfrm>
              <a:off x="1" y="3368196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393432" y="4363425"/>
            <a:ext cx="9880452" cy="635426"/>
            <a:chOff x="776731" y="2979831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46" name="Прямоугольник с двумя скругленными соседними углами 45"/>
            <p:cNvSpPr/>
            <p:nvPr/>
          </p:nvSpPr>
          <p:spPr>
            <a:xfrm rot="5400000">
              <a:off x="5356332" y="-1599770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776732" y="3015039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Не допускать образования кредиторской задолженности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438150" y="5356123"/>
            <a:ext cx="955283" cy="1109616"/>
            <a:chOff x="0" y="3972529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44" name="Шеврон 43"/>
            <p:cNvSpPr/>
            <p:nvPr/>
          </p:nvSpPr>
          <p:spPr>
            <a:xfrm rot="5400000">
              <a:off x="-166442" y="4138971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5100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</a:gradFill>
            <a:ln>
              <a:solidFill>
                <a:schemeClr val="accent5">
                  <a:lumMod val="20000"/>
                  <a:lumOff val="8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Шеврон 20"/>
            <p:cNvSpPr txBox="1"/>
            <p:nvPr/>
          </p:nvSpPr>
          <p:spPr>
            <a:xfrm>
              <a:off x="1" y="4360895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2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393432" y="5338539"/>
            <a:ext cx="9880452" cy="633636"/>
            <a:chOff x="776731" y="3954945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42" name="Прямоугольник с двумя скругленными соседними углами 41"/>
            <p:cNvSpPr/>
            <p:nvPr/>
          </p:nvSpPr>
          <p:spPr>
            <a:xfrm rot="5400000">
              <a:off x="5356332" y="-624656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20000"/>
                  <a:lumOff val="8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TextBox 42"/>
            <p:cNvSpPr txBox="1"/>
            <p:nvPr/>
          </p:nvSpPr>
          <p:spPr>
            <a:xfrm>
              <a:off x="776732" y="3990153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Обеспечить качественное формирование бюджета города на 2025-2027 годы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1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30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-1" y="-11153"/>
            <a:ext cx="12192002" cy="6869153"/>
            <a:chOff x="-1" y="-11153"/>
            <a:chExt cx="12192002" cy="6869153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-1" y="-11153"/>
              <a:ext cx="12192002" cy="2468463"/>
              <a:chOff x="-1" y="-11153"/>
              <a:chExt cx="12192002" cy="2468463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588" r="30" b="28208"/>
              <a:stretch/>
            </p:blipFill>
            <p:spPr>
              <a:xfrm>
                <a:off x="4723657" y="-11152"/>
                <a:ext cx="7468344" cy="2453269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 rotWithShape="1">
              <a:blip r:embed="rId4"/>
              <a:srcRect t="8990" r="52670" b="14346"/>
              <a:stretch/>
            </p:blipFill>
            <p:spPr>
              <a:xfrm flipH="1">
                <a:off x="-1" y="-11153"/>
                <a:ext cx="4723657" cy="2468463"/>
              </a:xfrm>
              <a:prstGeom prst="rect">
                <a:avLst/>
              </a:prstGeom>
            </p:spPr>
          </p:pic>
        </p:grpSp>
        <p:sp>
          <p:nvSpPr>
            <p:cNvPr id="14" name="Прямоугольник 13"/>
            <p:cNvSpPr/>
            <p:nvPr/>
          </p:nvSpPr>
          <p:spPr>
            <a:xfrm>
              <a:off x="0" y="2442117"/>
              <a:ext cx="12192000" cy="4415883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99879" y="2667390"/>
            <a:ext cx="117544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Исполнение бюджета муниципального образования город Набережные Челны</a:t>
            </a:r>
          </a:p>
          <a:p>
            <a:pPr lvl="0"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за </a:t>
            </a: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9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месяцев 2024 </a:t>
            </a: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года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69112" y="4367335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-37757" y="4482538"/>
            <a:ext cx="12229757" cy="1969766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Мулюкова Светлана Рафаильевна </a:t>
            </a:r>
            <a:endParaRPr lang="en-US" sz="30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Заместитель Руководителя Исполнительного комитета, </a:t>
            </a:r>
            <a:b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начальник управления финансов</a:t>
            </a:r>
            <a:endParaRPr lang="ru-RU" sz="3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57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5103</TotalTime>
  <Words>1568</Words>
  <Application>Microsoft Office PowerPoint</Application>
  <PresentationFormat>Широкоэкранный</PresentationFormat>
  <Paragraphs>575</Paragraphs>
  <Slides>30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Регина Гардисламова Алмазовна</dc:creator>
  <cp:lastModifiedBy>Елена Н. Маркелова</cp:lastModifiedBy>
  <cp:revision>287</cp:revision>
  <cp:lastPrinted>2024-08-07T11:47:54Z</cp:lastPrinted>
  <dcterms:created xsi:type="dcterms:W3CDTF">2021-01-15T08:39:23Z</dcterms:created>
  <dcterms:modified xsi:type="dcterms:W3CDTF">2024-10-22T12:50:11Z</dcterms:modified>
</cp:coreProperties>
</file>