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5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6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7.xml" ContentType="application/vnd.openxmlformats-officedocument.drawingml.chartshape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8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9.xml" ContentType="application/vnd.openxmlformats-officedocument.drawingml.chartshapes+xml"/>
  <Override PartName="/ppt/notesSlides/notesSlide18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10.xml" ContentType="application/vnd.openxmlformats-officedocument.drawingml.chartshape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11.xml" ContentType="application/vnd.openxmlformats-officedocument.drawingml.chartshapes+xml"/>
  <Override PartName="/ppt/notesSlides/notesSlide23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12.xml" ContentType="application/vnd.openxmlformats-officedocument.drawingml.chartshapes+xml"/>
  <Override PartName="/ppt/notesSlides/notesSlide24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13.xml" ContentType="application/vnd.openxmlformats-officedocument.drawingml.chartshape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347" r:id="rId2"/>
    <p:sldId id="290" r:id="rId3"/>
    <p:sldId id="349" r:id="rId4"/>
    <p:sldId id="305" r:id="rId5"/>
    <p:sldId id="306" r:id="rId6"/>
    <p:sldId id="307" r:id="rId7"/>
    <p:sldId id="342" r:id="rId8"/>
    <p:sldId id="309" r:id="rId9"/>
    <p:sldId id="312" r:id="rId10"/>
    <p:sldId id="337" r:id="rId11"/>
    <p:sldId id="314" r:id="rId12"/>
    <p:sldId id="316" r:id="rId13"/>
    <p:sldId id="317" r:id="rId14"/>
    <p:sldId id="350" r:id="rId15"/>
    <p:sldId id="318" r:id="rId16"/>
    <p:sldId id="339" r:id="rId17"/>
    <p:sldId id="319" r:id="rId18"/>
    <p:sldId id="320" r:id="rId19"/>
    <p:sldId id="344" r:id="rId20"/>
    <p:sldId id="345" r:id="rId21"/>
    <p:sldId id="346" r:id="rId22"/>
    <p:sldId id="340" r:id="rId23"/>
    <p:sldId id="326" r:id="rId24"/>
    <p:sldId id="327" r:id="rId25"/>
    <p:sldId id="335" r:id="rId26"/>
    <p:sldId id="328" r:id="rId27"/>
    <p:sldId id="329" r:id="rId28"/>
    <p:sldId id="330" r:id="rId29"/>
    <p:sldId id="331" r:id="rId30"/>
    <p:sldId id="336" r:id="rId31"/>
    <p:sldId id="348" r:id="rId32"/>
  </p:sldIdLst>
  <p:sldSz cx="12192000" cy="685800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4D88"/>
    <a:srgbClr val="B40000"/>
    <a:srgbClr val="2F5597"/>
    <a:srgbClr val="71B6F5"/>
    <a:srgbClr val="FFFFFF"/>
    <a:srgbClr val="28B311"/>
    <a:srgbClr val="9900FF"/>
    <a:srgbClr val="66CCFF"/>
    <a:srgbClr val="FF00FF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70" autoAdjust="0"/>
    <p:restoredTop sz="94660"/>
  </p:normalViewPr>
  <p:slideViewPr>
    <p:cSldViewPr snapToGrid="0">
      <p:cViewPr varScale="1">
        <p:scale>
          <a:sx n="57" d="100"/>
          <a:sy n="57" d="100"/>
        </p:scale>
        <p:origin x="84" y="11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699900045743542E-2"/>
          <c:y val="0.14512960894613705"/>
          <c:w val="0.91479711441608413"/>
          <c:h val="0.6802647454580662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ВСЕГО</c:v>
                </c:pt>
                <c:pt idx="1">
                  <c:v>Собственные доходы</c:v>
                </c:pt>
                <c:pt idx="2">
                  <c:v>Межбюджетные трансферты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10657</c:v>
                </c:pt>
                <c:pt idx="1">
                  <c:v>4181</c:v>
                </c:pt>
                <c:pt idx="2">
                  <c:v>6476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5F5-4AD1-AB88-49088F18D5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8"/>
        <c:overlap val="100"/>
        <c:axId val="-154434048"/>
        <c:axId val="-154430784"/>
      </c:barChart>
      <c:catAx>
        <c:axId val="-1544340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54430784"/>
        <c:crosses val="autoZero"/>
        <c:auto val="0"/>
        <c:lblAlgn val="ctr"/>
        <c:lblOffset val="100"/>
        <c:noMultiLvlLbl val="0"/>
      </c:catAx>
      <c:valAx>
        <c:axId val="-154430784"/>
        <c:scaling>
          <c:orientation val="minMax"/>
          <c:max val="11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crossAx val="-154434048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glow>
                <a:schemeClr val="accent1">
                  <a:alpha val="40000"/>
                </a:schemeClr>
              </a:glow>
              <a:outerShdw sx="1000" sy="1000" algn="ctr" rotWithShape="0">
                <a:srgbClr val="000000"/>
              </a:outerShdw>
              <a:softEdge rad="0"/>
            </a:effectLst>
            <a:scene3d>
              <a:camera prst="orthographicFront"/>
              <a:lightRig rig="threePt" dir="t">
                <a:rot lat="0" lon="0" rev="2400000"/>
              </a:lightRig>
            </a:scene3d>
            <a:sp3d>
              <a:bevelT w="139700" h="139700"/>
            </a:sp3d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I полугодие 2022 года</c:v>
                </c:pt>
                <c:pt idx="1">
                  <c:v>I полугодие 2023 года</c:v>
                </c:pt>
                <c:pt idx="2">
                  <c:v>I полугодие 2024 года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2983.8</c:v>
                </c:pt>
                <c:pt idx="1">
                  <c:v>3588.7</c:v>
                </c:pt>
                <c:pt idx="2">
                  <c:v>3772.75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085-4320-83C9-E41E783EFE0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50800" dir="5400000" algn="ctr" rotWithShape="0">
                <a:srgbClr val="000000"/>
              </a:outerShdw>
            </a:effectLst>
            <a:scene3d>
              <a:camera prst="orthographicFront"/>
              <a:lightRig rig="threePt" dir="t">
                <a:rot lat="0" lon="0" rev="2400000"/>
              </a:lightRig>
            </a:scene3d>
            <a:sp3d>
              <a:bevelT w="139700" h="139700"/>
            </a:sp3d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I полугодие 2022 года</c:v>
                </c:pt>
                <c:pt idx="1">
                  <c:v>I полугодие 2023 года</c:v>
                </c:pt>
                <c:pt idx="2">
                  <c:v>I полугодие 2024 года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2922.5</c:v>
                </c:pt>
                <c:pt idx="1">
                  <c:v>3304.5</c:v>
                </c:pt>
                <c:pt idx="2">
                  <c:v>4181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085-4320-83C9-E41E783EFE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-154433504"/>
        <c:axId val="-154432416"/>
      </c:barChart>
      <c:catAx>
        <c:axId val="-154433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54432416"/>
        <c:crosses val="autoZero"/>
        <c:auto val="1"/>
        <c:lblAlgn val="ctr"/>
        <c:lblOffset val="100"/>
        <c:noMultiLvlLbl val="0"/>
      </c:catAx>
      <c:valAx>
        <c:axId val="-1544324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-15443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266375492125981"/>
          <c:y val="0.88392075879565235"/>
          <c:w val="0.76209807464564505"/>
          <c:h val="8.97334589613033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97760114563514E-2"/>
          <c:y val="7.1186538299214022E-2"/>
          <c:w val="0.91479711441608413"/>
          <c:h val="0.6802647454580662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6 мес. 2022 года</c:v>
                </c:pt>
                <c:pt idx="1">
                  <c:v>6 мес. 2023 года</c:v>
                </c:pt>
                <c:pt idx="2">
                  <c:v>6 мес. 2024 года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2454.3000000000002</c:v>
                </c:pt>
                <c:pt idx="1">
                  <c:v>2850.5</c:v>
                </c:pt>
                <c:pt idx="2">
                  <c:v>3678.9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5F5-4AD1-AB88-49088F18D5B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454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5F5-4AD1-AB88-49088F18D5B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6 мес. 2022 года</c:v>
                </c:pt>
                <c:pt idx="1">
                  <c:v>6 мес. 2023 года</c:v>
                </c:pt>
                <c:pt idx="2">
                  <c:v>6 мес. 2024 года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468.1</c:v>
                </c:pt>
                <c:pt idx="1">
                  <c:v>454</c:v>
                </c:pt>
                <c:pt idx="2">
                  <c:v>502.1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5F5-4AD1-AB88-49088F18D5B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Межбюджетные трансферты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dLbl>
              <c:idx val="0"/>
              <c:numFmt formatCode="_-* #\ ##0_р_._-;\-* #\ ##0_р_._-;_-* &quot;-&quot;??_р_._-;_-@_-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</a:t>
                    </a:r>
                    <a:r>
                      <a:rPr lang="en-US" baseline="0" dirty="0" smtClean="0"/>
                      <a:t> 603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5F5-4AD1-AB88-49088F18D5B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numFmt formatCode="_-* #\ ##0_р_._-;\-* #\ ##0_р_._-;_-* &quot;-&quot;??_р_._-;_-@_-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6 мес. 2022 года</c:v>
                </c:pt>
                <c:pt idx="1">
                  <c:v>6 мес. 2023 года</c:v>
                </c:pt>
                <c:pt idx="2">
                  <c:v>6 мес. 2024 года</c:v>
                </c:pt>
              </c:strCache>
            </c:strRef>
          </c:cat>
          <c:val>
            <c:numRef>
              <c:f>Лист1!$D$2:$D$4</c:f>
              <c:numCache>
                <c:formatCode>#,##0</c:formatCode>
                <c:ptCount val="3"/>
                <c:pt idx="0">
                  <c:v>4454.1000000000004</c:v>
                </c:pt>
                <c:pt idx="1">
                  <c:v>5602.9</c:v>
                </c:pt>
                <c:pt idx="2">
                  <c:v>6476.4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5F5-4AD1-AB88-49088F18D5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54431872"/>
        <c:axId val="-154430240"/>
      </c:barChart>
      <c:catAx>
        <c:axId val="-154431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-154430240"/>
        <c:crosses val="autoZero"/>
        <c:auto val="0"/>
        <c:lblAlgn val="ctr"/>
        <c:lblOffset val="100"/>
        <c:noMultiLvlLbl val="0"/>
      </c:catAx>
      <c:valAx>
        <c:axId val="-154430240"/>
        <c:scaling>
          <c:orientation val="minMax"/>
          <c:max val="13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crossAx val="-154431872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9561799593845115"/>
          <c:w val="1"/>
          <c:h val="6.12841048455568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97760114563514E-2"/>
          <c:y val="7.1186538299214022E-2"/>
          <c:w val="0.91479711441608413"/>
          <c:h val="0.6802647454580662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Норматив отчисления в бюджет города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6 мес. 2022 года</c:v>
                </c:pt>
                <c:pt idx="1">
                  <c:v>6 мес. 2023 года</c:v>
                </c:pt>
                <c:pt idx="2">
                  <c:v>6 мес. 2024 года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836.2</c:v>
                </c:pt>
                <c:pt idx="1">
                  <c:v>1041.8</c:v>
                </c:pt>
                <c:pt idx="2">
                  <c:v>1477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5F5-4AD1-AB88-49088F18D5B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Дополнительный норматив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1 019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5F5-4AD1-AB88-49088F18D5B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6 мес. 2022 года</c:v>
                </c:pt>
                <c:pt idx="1">
                  <c:v>6 мес. 2023 года</c:v>
                </c:pt>
                <c:pt idx="2">
                  <c:v>6 мес. 2024 года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798.1</c:v>
                </c:pt>
                <c:pt idx="1">
                  <c:v>1019.1</c:v>
                </c:pt>
                <c:pt idx="2">
                  <c:v>1165.0999999999999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5F5-4AD1-AB88-49088F18D5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54424800"/>
        <c:axId val="-154429152"/>
      </c:barChart>
      <c:catAx>
        <c:axId val="-154424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-154429152"/>
        <c:crosses val="autoZero"/>
        <c:auto val="0"/>
        <c:lblAlgn val="ctr"/>
        <c:lblOffset val="100"/>
        <c:noMultiLvlLbl val="0"/>
      </c:catAx>
      <c:valAx>
        <c:axId val="-154429152"/>
        <c:scaling>
          <c:orientation val="minMax"/>
          <c:max val="3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crossAx val="-154424800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90822965129269451"/>
          <c:w val="1"/>
          <c:h val="7.13734291289516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687470389386326E-2"/>
          <c:y val="2.6496184393689445E-2"/>
          <c:w val="0.93504479173964017"/>
          <c:h val="0.7839446491175782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Упрощенная система налогообложения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Лист1!$A$2:$A$4</c:f>
              <c:strCache>
                <c:ptCount val="3"/>
                <c:pt idx="0">
                  <c:v>6 мес. 2022 года</c:v>
                </c:pt>
                <c:pt idx="1">
                  <c:v>6 мес. 2023 года</c:v>
                </c:pt>
                <c:pt idx="2">
                  <c:v>6 мес. 2024 года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382</c:v>
                </c:pt>
                <c:pt idx="1">
                  <c:v>414</c:v>
                </c:pt>
                <c:pt idx="2">
                  <c:v>636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B58-43EC-9D1A-2773C1D1EC1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Патентная система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Лист1!$A$2:$A$4</c:f>
              <c:strCache>
                <c:ptCount val="3"/>
                <c:pt idx="0">
                  <c:v>6 мес. 2022 года</c:v>
                </c:pt>
                <c:pt idx="1">
                  <c:v>6 мес. 2023 года</c:v>
                </c:pt>
                <c:pt idx="2">
                  <c:v>6 мес. 2024 года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95</c:v>
                </c:pt>
                <c:pt idx="1">
                  <c:v>81</c:v>
                </c:pt>
                <c:pt idx="2">
                  <c:v>152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B58-43EC-9D1A-2773C1D1EC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54436768"/>
        <c:axId val="-154436224"/>
      </c:barChart>
      <c:catAx>
        <c:axId val="-154436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pPr>
            <a:endParaRPr lang="ru-RU"/>
          </a:p>
        </c:txPr>
        <c:crossAx val="-154436224"/>
        <c:crosses val="autoZero"/>
        <c:auto val="1"/>
        <c:lblAlgn val="ctr"/>
        <c:lblOffset val="100"/>
        <c:noMultiLvlLbl val="0"/>
      </c:catAx>
      <c:valAx>
        <c:axId val="-1544362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-154436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000038251311767E-2"/>
          <c:y val="0.92758145130527492"/>
          <c:w val="0.89999992349737645"/>
          <c:h val="7.00747988389026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658175870662249E-2"/>
          <c:y val="7.1186538299214022E-2"/>
          <c:w val="0.91611655117193536"/>
          <c:h val="0.6802647454580662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cat>
            <c:strRef>
              <c:f>Лист1!$A$2:$A$3</c:f>
              <c:strCache>
                <c:ptCount val="2"/>
                <c:pt idx="0">
                  <c:v>6 мес. 2023 года</c:v>
                </c:pt>
                <c:pt idx="1">
                  <c:v>6 мес. 2024 года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228</c:v>
                </c:pt>
                <c:pt idx="1">
                  <c:v>180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792-4695-A07C-26F5E78770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overlap val="100"/>
        <c:axId val="-154428608"/>
        <c:axId val="-154428064"/>
      </c:barChart>
      <c:catAx>
        <c:axId val="-154428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-154428064"/>
        <c:crosses val="autoZero"/>
        <c:auto val="0"/>
        <c:lblAlgn val="ctr"/>
        <c:lblOffset val="100"/>
        <c:noMultiLvlLbl val="0"/>
      </c:catAx>
      <c:valAx>
        <c:axId val="-154428064"/>
        <c:scaling>
          <c:orientation val="minMax"/>
          <c:max val="230"/>
          <c:min val="10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crossAx val="-154428608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glow>
                <a:schemeClr val="accent1">
                  <a:alpha val="40000"/>
                </a:schemeClr>
              </a:glow>
              <a:outerShdw sx="1000" sy="1000" algn="ctr" rotWithShape="0">
                <a:srgbClr val="000000"/>
              </a:outerShdw>
              <a:softEdge rad="0"/>
            </a:effectLst>
            <a:scene3d>
              <a:camera prst="orthographicFront"/>
              <a:lightRig rig="threePt" dir="t">
                <a:rot lat="0" lon="0" rev="2400000"/>
              </a:lightRig>
            </a:scene3d>
            <a:sp3d>
              <a:bevelT w="139700" h="139700"/>
            </a:sp3d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I полугодие 2022 года</c:v>
                </c:pt>
                <c:pt idx="1">
                  <c:v>I полугодие 2023 года</c:v>
                </c:pt>
                <c:pt idx="2">
                  <c:v>I полугодие 2024 года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374.8</c:v>
                </c:pt>
                <c:pt idx="1">
                  <c:v>445.75</c:v>
                </c:pt>
                <c:pt idx="2">
                  <c:v>361.35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085-4320-83C9-E41E783EFE0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50800" dir="5400000" algn="ctr" rotWithShape="0">
                <a:srgbClr val="000000"/>
              </a:outerShdw>
            </a:effectLst>
            <a:scene3d>
              <a:camera prst="orthographicFront"/>
              <a:lightRig rig="threePt" dir="t">
                <a:rot lat="0" lon="0" rev="2400000"/>
              </a:lightRig>
            </a:scene3d>
            <a:sp3d>
              <a:bevelT w="139700" h="139700"/>
            </a:sp3d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I полугодие 2022 года</c:v>
                </c:pt>
                <c:pt idx="1">
                  <c:v>I полугодие 2023 года</c:v>
                </c:pt>
                <c:pt idx="2">
                  <c:v>I полугодие 2024 года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468.2</c:v>
                </c:pt>
                <c:pt idx="1">
                  <c:v>454</c:v>
                </c:pt>
                <c:pt idx="2">
                  <c:v>502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085-4320-83C9-E41E783EFE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-154427520"/>
        <c:axId val="-334643968"/>
      </c:barChart>
      <c:catAx>
        <c:axId val="-154427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334643968"/>
        <c:crosses val="autoZero"/>
        <c:auto val="1"/>
        <c:lblAlgn val="ctr"/>
        <c:lblOffset val="100"/>
        <c:noMultiLvlLbl val="0"/>
      </c:catAx>
      <c:valAx>
        <c:axId val="-3346439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-154427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266375492125981"/>
          <c:y val="0.88392075879565235"/>
          <c:w val="0.66279749015748035"/>
          <c:h val="9.89564537403852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01932532071644E-2"/>
          <c:y val="7.1186538299214008E-2"/>
          <c:w val="0.91479711441608413"/>
          <c:h val="0.6802647454580662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6 мес. 
2020 года</c:v>
                </c:pt>
                <c:pt idx="1">
                  <c:v>6 мес.
2021 года</c:v>
                </c:pt>
                <c:pt idx="2">
                  <c:v>6 мес.
2022 года</c:v>
                </c:pt>
                <c:pt idx="3">
                  <c:v>6 мес.
2023 года</c:v>
                </c:pt>
                <c:pt idx="4">
                  <c:v>6 мес.
2024 года</c:v>
                </c:pt>
              </c:strCache>
            </c:strRef>
          </c:cat>
          <c:val>
            <c:numRef>
              <c:f>Лист1!$B$2:$B$6</c:f>
              <c:numCache>
                <c:formatCode>#,##0</c:formatCode>
                <c:ptCount val="5"/>
                <c:pt idx="0">
                  <c:v>3185.9</c:v>
                </c:pt>
                <c:pt idx="1">
                  <c:v>3869.5</c:v>
                </c:pt>
                <c:pt idx="2">
                  <c:v>4221.6000000000004</c:v>
                </c:pt>
                <c:pt idx="3">
                  <c:v>4668.8999999999996</c:v>
                </c:pt>
                <c:pt idx="4">
                  <c:v>5783.3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5F5-4AD1-AB88-49088F18D5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overlap val="100"/>
        <c:axId val="-1998358736"/>
        <c:axId val="-1998361456"/>
      </c:barChart>
      <c:catAx>
        <c:axId val="-1998358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-1998361456"/>
        <c:crosses val="autoZero"/>
        <c:auto val="0"/>
        <c:lblAlgn val="ctr"/>
        <c:lblOffset val="100"/>
        <c:noMultiLvlLbl val="0"/>
      </c:catAx>
      <c:valAx>
        <c:axId val="-1998361456"/>
        <c:scaling>
          <c:orientation val="minMax"/>
          <c:max val="7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crossAx val="-1998358736"/>
        <c:crosses val="autoZero"/>
        <c:crossBetween val="between"/>
        <c:majorUnit val="1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408133643170377"/>
          <c:y val="0.28006575025312508"/>
          <c:w val="0.52487595766432982"/>
          <c:h val="0.6110832525639557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explosion val="5"/>
          <c:dPt>
            <c:idx val="0"/>
            <c:bubble3D val="0"/>
            <c:explosion val="7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F23-4E53-9501-5FDA0BED1DA7}"/>
              </c:ext>
            </c:extLst>
          </c:dPt>
          <c:dPt>
            <c:idx val="1"/>
            <c:bubble3D val="0"/>
            <c:explosion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F23-4E53-9501-5FDA0BED1DA7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F23-4E53-9501-5FDA0BED1DA7}"/>
              </c:ext>
            </c:extLst>
          </c:dPt>
          <c:dPt>
            <c:idx val="3"/>
            <c:bubble3D val="0"/>
            <c:explosion val="7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F23-4E53-9501-5FDA0BED1DA7}"/>
              </c:ext>
            </c:extLst>
          </c:dPt>
          <c:dLbls>
            <c:dLbl>
              <c:idx val="0"/>
              <c:layout>
                <c:manualLayout>
                  <c:x val="-0.17315996423187163"/>
                  <c:y val="-0.2344143538882394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C3A41E07-EB05-4768-9507-02958AF05D94}" type="CATEGORYNAME">
                      <a:rPr lang="ru-RU" sz="1600" b="1" i="0" u="sng" strike="noStrike" kern="1200" spc="0" baseline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6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endParaRPr lang="ru-RU" sz="1600" b="1" i="0" u="sng" strike="noStrike" kern="1200" spc="0" baseline="0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(1 979 млн руб.)</a:t>
                    </a: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i="0" u="none" strike="noStrike" kern="1200" spc="0" baseline="0" dirty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34%</a:t>
                    </a:r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F23-4E53-9501-5FDA0BED1DA7}"/>
                </c:ext>
                <c:ext xmlns:c15="http://schemas.microsoft.com/office/drawing/2012/chart" uri="{CE6537A1-D6FC-4f65-9D91-7224C49458BB}">
                  <c15:layout>
                    <c:manualLayout>
                      <c:w val="0.31666710929703062"/>
                      <c:h val="0.30335900867768167"/>
                    </c:manualLayout>
                  </c15:layout>
                  <c15:dlblFieldTable/>
                  <c15:showDataLabelsRange val="1"/>
                </c:ext>
              </c:extLst>
            </c:dLbl>
            <c:dLbl>
              <c:idx val="1"/>
              <c:layout>
                <c:manualLayout>
                  <c:x val="0.16283335290343726"/>
                  <c:y val="-0.4874817034611966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u="sng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Субвенции</a:t>
                    </a: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(3 443 млн руб.)</a:t>
                    </a: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dirty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60%</a:t>
                    </a:r>
                    <a:endParaRPr lang="ru-RU" sz="1600" b="1" dirty="0">
                      <a:solidFill>
                        <a:srgbClr val="C00000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F23-4E53-9501-5FDA0BED1DA7}"/>
                </c:ext>
                <c:ext xmlns:c15="http://schemas.microsoft.com/office/drawing/2012/chart" uri="{CE6537A1-D6FC-4f65-9D91-7224C49458BB}">
                  <c15:layout>
                    <c:manualLayout>
                      <c:w val="0.3042075174283338"/>
                      <c:h val="0.2008446140040120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0.22557072486788773"/>
                  <c:y val="5.120485897362356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A1DB6CC7-BF30-43D4-92DD-2026D2C45CE1}" type="CATEGORYNAME">
                      <a:rPr lang="ru-RU" sz="1600" b="1" u="sng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6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endParaRPr lang="ru-RU" sz="1600" b="1" u="sng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(314 млн руб.)</a:t>
                    </a: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dirty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5%</a:t>
                    </a:r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7F23-4E53-9501-5FDA0BED1DA7}"/>
                </c:ext>
                <c:ext xmlns:c15="http://schemas.microsoft.com/office/drawing/2012/chart" uri="{CE6537A1-D6FC-4f65-9D91-7224C49458BB}">
                  <c15:layout>
                    <c:manualLayout>
                      <c:w val="0.26709942884505694"/>
                      <c:h val="0.30795654378566256"/>
                    </c:manualLayout>
                  </c15:layout>
                  <c15:dlblFieldTable/>
                  <c15:showDataLabelsRange val="1"/>
                </c:ext>
              </c:extLst>
            </c:dLbl>
            <c:dLbl>
              <c:idx val="3"/>
              <c:layout>
                <c:manualLayout>
                  <c:x val="-0.22247709792300308"/>
                  <c:y val="-0.182893528516067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aseline="0" dirty="0" smtClean="0"/>
                      <a:t> </a:t>
                    </a:r>
                    <a:fld id="{FB7CA550-4DC2-45CA-96B4-F4A72814F358}" type="CATEGORYNAME">
                      <a:rPr lang="ru-RU" sz="1600" u="sng" baseline="0" smtClean="0"/>
                      <a:pPr>
                        <a:defRPr sz="16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endParaRPr lang="ru-RU" sz="1600" u="sng" baseline="0" dirty="0" smtClean="0"/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aseline="0" dirty="0" smtClean="0"/>
                      <a:t>(</a:t>
                    </a:r>
                    <a:fld id="{C3DC5CD7-04FE-4A8E-8A07-F53090A64C0E}" type="VALUE">
                      <a:rPr lang="ru-RU" sz="1600" baseline="0" smtClean="0"/>
                      <a:pPr>
                        <a:defRPr sz="16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r>
                      <a:rPr lang="ru-RU" sz="1600" baseline="0" dirty="0" smtClean="0"/>
                      <a:t> млн руб.)</a:t>
                    </a: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i="0" u="none" strike="noStrike" kern="1200" spc="0" baseline="0" dirty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1%</a:t>
                    </a:r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7F23-4E53-9501-5FDA0BED1DA7}"/>
                </c:ext>
                <c:ext xmlns:c15="http://schemas.microsoft.com/office/drawing/2012/chart" uri="{CE6537A1-D6FC-4f65-9D91-7224C49458BB}">
                  <c15:layout>
                    <c:manualLayout>
                      <c:w val="0.27921855833627779"/>
                      <c:h val="0.15553016109798395"/>
                    </c:manualLayout>
                  </c15:layout>
                  <c15:dlblFieldTable/>
                  <c15:showDataLabelsRange val="1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5">
                        <a:lumMod val="7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Субсидии</c:v>
                </c:pt>
                <c:pt idx="1">
                  <c:v>Субвенции</c:v>
                </c:pt>
                <c:pt idx="2">
                  <c:v>Иные межбюджетные трансферы</c:v>
                </c:pt>
                <c:pt idx="3">
                  <c:v>Дотации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1979</c:v>
                </c:pt>
                <c:pt idx="1">
                  <c:v>3443</c:v>
                </c:pt>
                <c:pt idx="2">
                  <c:v>314</c:v>
                </c:pt>
                <c:pt idx="3">
                  <c:v>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F23-4E53-9501-5FDA0BED1DA7}"/>
            </c:ext>
            <c:ext xmlns:c15="http://schemas.microsoft.com/office/drawing/2012/chart" uri="{02D57815-91ED-43cb-92C2-25804820EDAC}">
              <c15:datalabelsRange>
                <c15:f>Лист1!$B$2:$B$5</c15:f>
                <c15:dlblRangeCache>
                  <c:ptCount val="4"/>
                  <c:pt idx="0">
                    <c:v>1979</c:v>
                  </c:pt>
                  <c:pt idx="1">
                    <c:v>3443</c:v>
                  </c:pt>
                  <c:pt idx="2">
                    <c:v>314</c:v>
                  </c:pt>
                  <c:pt idx="3">
                    <c:v>47</c:v>
                  </c:pt>
                </c15:dlblRangeCache>
              </c15:datalabelsRange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260"/>
        <c:holeSize val="3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518485557543317E-2"/>
          <c:y val="9.5205966516162782E-2"/>
          <c:w val="0.93548151444245664"/>
          <c:h val="0.7159877119215097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'Задолженнсть '!$E$6</c:f>
              <c:strCache>
                <c:ptCount val="1"/>
                <c:pt idx="0">
                  <c:v>Бюджет города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B50-4763-8976-085D5BE9686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B50-4763-8976-085D5BE9686A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226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B50-4763-8976-085D5BE9686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147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B50-4763-8976-085D5BE9686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DB50-4763-8976-085D5BE9686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 smtClean="0"/>
                      <a:t>195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B50-4763-8976-085D5BE9686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'Задолженнсть '!$F$5:$H$5</c:f>
              <c:strCache>
                <c:ptCount val="3"/>
                <c:pt idx="0">
                  <c:v>на 01.07.2023</c:v>
                </c:pt>
                <c:pt idx="1">
                  <c:v>на 01.01.2024</c:v>
                </c:pt>
                <c:pt idx="2">
                  <c:v>на 01.07.2024</c:v>
                </c:pt>
              </c:strCache>
            </c:strRef>
          </c:cat>
          <c:val>
            <c:numRef>
              <c:f>'Задолженнсть '!$F$6:$H$6</c:f>
              <c:numCache>
                <c:formatCode>#,##0</c:formatCode>
                <c:ptCount val="3"/>
                <c:pt idx="0" formatCode="General">
                  <c:v>225.5</c:v>
                </c:pt>
                <c:pt idx="1">
                  <c:v>146.69999999999999</c:v>
                </c:pt>
                <c:pt idx="2">
                  <c:v>211.9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DB50-4763-8976-085D5BE9686A}"/>
            </c:ext>
          </c:extLst>
        </c:ser>
        <c:ser>
          <c:idx val="1"/>
          <c:order val="1"/>
          <c:tx>
            <c:strRef>
              <c:f>'Задолженнсть '!$E$7</c:f>
              <c:strCache>
                <c:ptCount val="1"/>
                <c:pt idx="0">
                  <c:v>Бюджет Республики Татарстан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959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DB50-4763-8976-085D5BE9686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523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DB50-4763-8976-085D5BE9686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701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DB50-4763-8976-085D5BE9686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 smtClean="0"/>
                      <a:t>1 016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DB50-4763-8976-085D5BE9686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'Задолженнсть '!$F$5:$H$5</c:f>
              <c:strCache>
                <c:ptCount val="3"/>
                <c:pt idx="0">
                  <c:v>на 01.07.2023</c:v>
                </c:pt>
                <c:pt idx="1">
                  <c:v>на 01.01.2024</c:v>
                </c:pt>
                <c:pt idx="2">
                  <c:v>на 01.07.2024</c:v>
                </c:pt>
              </c:strCache>
            </c:strRef>
          </c:cat>
          <c:val>
            <c:numRef>
              <c:f>'Задолженнсть '!$F$7:$H$7</c:f>
              <c:numCache>
                <c:formatCode>#,##0</c:formatCode>
                <c:ptCount val="3"/>
                <c:pt idx="0">
                  <c:v>969.2</c:v>
                </c:pt>
                <c:pt idx="1">
                  <c:v>523.70000000000005</c:v>
                </c:pt>
                <c:pt idx="2">
                  <c:v>700.6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DB50-4763-8976-085D5BE9686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-1998360912"/>
        <c:axId val="-1998367984"/>
      </c:barChart>
      <c:catAx>
        <c:axId val="-1998360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-1998367984"/>
        <c:crosses val="autoZero"/>
        <c:auto val="1"/>
        <c:lblAlgn val="ctr"/>
        <c:lblOffset val="100"/>
        <c:noMultiLvlLbl val="0"/>
      </c:catAx>
      <c:valAx>
        <c:axId val="-1998367984"/>
        <c:scaling>
          <c:orientation val="minMax"/>
          <c:max val="140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-1998360912"/>
        <c:crosses val="autoZero"/>
        <c:crossBetween val="between"/>
        <c:majorUnit val="3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9599302169067606E-2"/>
          <c:y val="0.93206383982203944"/>
          <c:w val="0.9506573192031651"/>
          <c:h val="6.79362489354545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97760114563514E-2"/>
          <c:y val="7.1186538299214022E-2"/>
          <c:w val="0.91479711441608413"/>
          <c:h val="0.6802647454580662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6 мес. 2022 года</c:v>
                </c:pt>
                <c:pt idx="1">
                  <c:v>6 мес. 2023 года</c:v>
                </c:pt>
                <c:pt idx="2">
                  <c:v>6 мес. 2024 года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8003.7</c:v>
                </c:pt>
                <c:pt idx="1">
                  <c:v>8984.6</c:v>
                </c:pt>
                <c:pt idx="2">
                  <c:v>10582.8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5F5-4AD1-AB88-49088F18D5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2"/>
        <c:overlap val="-37"/>
        <c:axId val="-1998369616"/>
        <c:axId val="-1998369072"/>
      </c:barChart>
      <c:catAx>
        <c:axId val="-1998369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-1998369072"/>
        <c:crosses val="autoZero"/>
        <c:auto val="0"/>
        <c:lblAlgn val="ctr"/>
        <c:lblOffset val="100"/>
        <c:noMultiLvlLbl val="0"/>
      </c:catAx>
      <c:valAx>
        <c:axId val="-1998369072"/>
        <c:scaling>
          <c:orientation val="minMax"/>
          <c:max val="12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crossAx val="-1998369616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103865028555428"/>
          <c:y val="0.20840192407600391"/>
          <c:w val="0.45808669435517452"/>
          <c:h val="0.7206590209282379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explosion val="3"/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166-407B-9E53-D1E17C12D357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166-407B-9E53-D1E17C12D357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166-407B-9E53-D1E17C12D357}"/>
              </c:ext>
            </c:extLst>
          </c:dPt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166-407B-9E53-D1E17C12D35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166-407B-9E53-D1E17C12D35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BD2D-4E32-AE8B-BDB0CA3A2C51}"/>
              </c:ext>
            </c:extLst>
          </c:dPt>
          <c:dPt>
            <c:idx val="6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DC1-492A-B644-987BBC851615}"/>
              </c:ext>
            </c:extLst>
          </c:dPt>
          <c:dLbls>
            <c:dLbl>
              <c:idx val="0"/>
              <c:layout>
                <c:manualLayout>
                  <c:x val="-0.15933215208470078"/>
                  <c:y val="-0.5121809089483828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2CBE6DD0-EE70-4049-9A04-8E6D69532C08}" type="CATEGORYNAME">
                      <a:rPr lang="ru-RU" sz="18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="1" baseline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r>
                      <a:rPr lang="ru-RU" sz="1800" b="1" baseline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66%</a:t>
                    </a: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166-407B-9E53-D1E17C12D357}"/>
                </c:ext>
                <c:ext xmlns:c15="http://schemas.microsoft.com/office/drawing/2012/chart" uri="{CE6537A1-D6FC-4f65-9D91-7224C49458BB}">
                  <c15:layout>
                    <c:manualLayout>
                      <c:w val="0.25697094273823007"/>
                      <c:h val="0.2011987433100009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4.2294943661895006E-2"/>
                  <c:y val="-0.2241680922781809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8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Благоустройство и содержание городского хозяйства
</a:t>
                    </a:r>
                    <a:fld id="{C77A4FA3-9870-4EE8-94C4-F83F5DA2C8C9}" type="PERCENTAGE">
                      <a:rPr lang="ru-RU" sz="1800" b="1" i="0" u="none" strike="noStrike" kern="1200" spc="0" baseline="0" dirty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="1" i="0" u="none" strike="noStrike" kern="1200" spc="0" baseline="0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166-407B-9E53-D1E17C12D357}"/>
                </c:ext>
                <c:ext xmlns:c15="http://schemas.microsoft.com/office/drawing/2012/chart" uri="{CE6537A1-D6FC-4f65-9D91-7224C49458BB}">
                  <c15:layout>
                    <c:manualLayout>
                      <c:w val="0.46159990399703266"/>
                      <c:h val="0.23542513964076123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183578446970179"/>
                  <c:y val="-0.1451837386527471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41AE5BDB-0581-4A05-AF35-8AFF7A9A0DD6}" type="CATEGORYNAME">
                      <a:rPr lang="ru-RU" sz="1800" b="1" dirty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="1" baseline="0" dirty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fld id="{FDE8BA0A-3EDE-4315-9727-E1641D5840D8}" type="PERCENTAGE">
                      <a:rPr lang="ru-RU" sz="1800" b="1" baseline="0" dirty="0">
                        <a:solidFill>
                          <a:srgbClr val="B4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="1" baseline="0" dirty="0">
                      <a:solidFill>
                        <a:srgbClr val="2F5597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rgbClr val="2F5597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166-407B-9E53-D1E17C12D357}"/>
                </c:ext>
                <c:ext xmlns:c15="http://schemas.microsoft.com/office/drawing/2012/chart" uri="{CE6537A1-D6FC-4f65-9D91-7224C49458BB}">
                  <c15:layout>
                    <c:manualLayout>
                      <c:w val="0.27575188687650343"/>
                      <c:h val="0.2836452002619128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0.181485584067057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016B4525-226B-4219-9BB4-788E37D87723}" type="CATEGORYNAME">
                      <a:rPr lang="ru-RU" sz="18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="1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fld id="{710828AD-0764-4DFD-A83E-1603629065A1}" type="PERCENTAGE">
                      <a:rPr lang="ru-RU" sz="1800" b="1" baseline="0" dirty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="1" baseline="0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2166-407B-9E53-D1E17C12D357}"/>
                </c:ext>
                <c:ext xmlns:c15="http://schemas.microsoft.com/office/drawing/2012/chart" uri="{CE6537A1-D6FC-4f65-9D91-7224C49458BB}">
                  <c15:layout>
                    <c:manualLayout>
                      <c:w val="0.27217432175176326"/>
                      <c:h val="0.1573331381283065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0.11410143586256294"/>
                  <c:y val="0.2281317534022543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ctr" rtl="0"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6A6CF482-240C-40FE-9E6D-05FB449ED5DD}" type="CATEGORYNAME">
                      <a:rPr lang="ru-RU" sz="18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 algn="ctr" rtl="0"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fld id="{F243F44F-EC7F-4489-B187-BCCE85DEF274}" type="PERCENTAGE">
                      <a:rPr lang="ru-RU" sz="1800" b="1" i="0" u="none" strike="noStrike" kern="1200" spc="0" baseline="0" dirty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 algn="ctr" rtl="0"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="1" i="0" u="none" strike="noStrike" kern="1200" spc="0" baseline="0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 rtl="0"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2166-407B-9E53-D1E17C12D357}"/>
                </c:ext>
                <c:ext xmlns:c15="http://schemas.microsoft.com/office/drawing/2012/chart" uri="{CE6537A1-D6FC-4f65-9D91-7224C49458BB}">
                  <c15:layout>
                    <c:manualLayout>
                      <c:w val="0.22196822447239278"/>
                      <c:h val="0.1229303656021075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0.10622151048305122"/>
                  <c:y val="-0.2424554025680988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ctr" rtl="0"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F85A42F2-EFD4-4C45-A3A7-17D331B9A3AD}" type="CATEGORYNAME">
                      <a:rPr lang="ru-RU" sz="18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 algn="ctr" rtl="0"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fld id="{C7C5882A-4AC2-4637-9202-AB5599ABC7DB}" type="PERCENTAGE">
                      <a:rPr lang="ru-RU" sz="1800" b="1" i="0" u="none" strike="noStrike" kern="1200" spc="0" baseline="0" dirty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 algn="ctr" rtl="0"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="1" i="0" u="none" strike="noStrike" kern="1200" spc="0" baseline="0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 rtl="0"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BD2D-4E32-AE8B-BDB0CA3A2C51}"/>
                </c:ext>
                <c:ext xmlns:c15="http://schemas.microsoft.com/office/drawing/2012/chart" uri="{CE6537A1-D6FC-4f65-9D91-7224C49458BB}">
                  <c15:layout>
                    <c:manualLayout>
                      <c:w val="0.20449941180000106"/>
                      <c:h val="0.1828095075607364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0.33482853106368732"/>
                  <c:y val="-0.148843832904497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03625F83-EE86-45F0-9F70-8FE55B273717}" type="CATEGORYNAME">
                      <a: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fld id="{8189F8BC-B296-4BF2-BB95-3F383687F30C}" type="PERCENTAGE">
                      <a:rPr lang="ru-RU" sz="1800" baseline="0" dirty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aseline="0" dirty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5DC1-492A-B644-987BBC851615}"/>
                </c:ext>
                <c:ext xmlns:c15="http://schemas.microsoft.com/office/drawing/2012/chart" uri="{CE6537A1-D6FC-4f65-9D91-7224C49458BB}">
                  <c15:layout>
                    <c:manualLayout>
                      <c:w val="0.19857750148640957"/>
                      <c:h val="0.14930744484305208"/>
                    </c:manualLayout>
                  </c15:layout>
                  <c15:dlblFieldTable/>
                  <c15:showDataLabelsRange val="0"/>
                </c:ext>
              </c:extLst>
            </c:dLbl>
            <c:numFmt formatCode="0%" sourceLinked="0"/>
            <c:spPr>
              <a:solidFill>
                <a:prstClr val="white"/>
              </a:solidFill>
              <a:ln>
                <a:solidFill>
                  <a:srgbClr val="5B9BD5"/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accent5">
                        <a:lumMod val="7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DataLabelsRange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Оплата труда с начислениями</c:v>
                </c:pt>
                <c:pt idx="1">
                  <c:v>Жилищно-коммунальное хозяйство и Национальная политика</c:v>
                </c:pt>
                <c:pt idx="2">
                  <c:v>Коммунальные услуги и расходы на содержание имущества</c:v>
                </c:pt>
                <c:pt idx="3">
                  <c:v>Социальные расходы </c:v>
                </c:pt>
                <c:pt idx="4">
                  <c:v>Прочие расходы 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67</c:v>
                </c:pt>
                <c:pt idx="1">
                  <c:v>14</c:v>
                </c:pt>
                <c:pt idx="2">
                  <c:v>7</c:v>
                </c:pt>
                <c:pt idx="3">
                  <c:v>5</c:v>
                </c:pt>
                <c:pt idx="4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166-407B-9E53-D1E17C12D3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3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625537555497255"/>
          <c:y val="0.18492049182576795"/>
          <c:w val="0.45808669435517452"/>
          <c:h val="0.7206590209282379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explosion val="4"/>
          <c:dPt>
            <c:idx val="0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F51-451F-AB17-6FD5EFAC4EAB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F51-451F-AB17-6FD5EFAC4EAB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F51-451F-AB17-6FD5EFAC4EAB}"/>
              </c:ext>
            </c:extLst>
          </c:dPt>
          <c:dPt>
            <c:idx val="3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F51-451F-AB17-6FD5EFAC4EAB}"/>
              </c:ext>
            </c:extLst>
          </c:dPt>
          <c:dPt>
            <c:idx val="4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F51-451F-AB17-6FD5EFAC4EAB}"/>
              </c:ext>
            </c:extLst>
          </c:dPt>
          <c:dPt>
            <c:idx val="5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3F51-451F-AB17-6FD5EFAC4EA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2D4-4D16-8F39-2AD6659A74B9}"/>
              </c:ext>
            </c:extLst>
          </c:dPt>
          <c:dLbls>
            <c:dLbl>
              <c:idx val="0"/>
              <c:layout>
                <c:manualLayout>
                  <c:x val="1.2994804232991973E-2"/>
                  <c:y val="-0.1807784040355738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D6F3D8B3-6132-42EC-8885-FA2487982304}" type="CATEGORYNAME">
                      <a:rPr lang="ru-RU" sz="1800" smtClean="0"/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 smtClean="0"/>
                      <a:t> </a:t>
                    </a:r>
                  </a:p>
                  <a:p>
                    <a:pPr>
                      <a:defRPr sz="180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988EA80D-914A-4ABE-90C2-D9E62B79406B}" type="VALUE">
                      <a:rPr lang="ru-RU" sz="1800" baseline="0" smtClean="0">
                        <a:solidFill>
                          <a:srgbClr val="B40000"/>
                        </a:solidFill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F51-451F-AB17-6FD5EFAC4EAB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09168432055027"/>
                      <c:h val="0.18584785855109726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20997520778091736"/>
                  <c:y val="-0.10039391528273711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CC64BC42-CAB5-43AD-899C-921CD3C8E5BC}" type="CATEGORYNAME">
                      <a:rPr lang="ru-RU" sz="1800" smtClean="0"/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endParaRPr lang="ru-RU" sz="1800" baseline="0" dirty="0" smtClean="0"/>
                  </a:p>
                  <a:p>
                    <a:pPr>
                      <a:defRPr sz="180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800" baseline="0" dirty="0" smtClean="0"/>
                      <a:t> </a:t>
                    </a:r>
                    <a:fld id="{5FBD4015-FA24-4F06-B375-35609190407D}" type="VALUE">
                      <a:rPr lang="ru-RU" sz="1800" baseline="0" dirty="0">
                        <a:solidFill>
                          <a:srgbClr val="B40000"/>
                        </a:solidFill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 sz="1800" baseline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F51-451F-AB17-6FD5EFAC4EAB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9955035619321757"/>
                      <c:h val="0.2099822211156462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1901387089960542"/>
                  <c:y val="-9.551494342641435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2054F30B-5718-47F8-8C0D-5E5AAF450249}" type="CATEGORYNAME">
                      <a:rPr lang="ru-RU" sz="1800" smtClean="0"/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 smtClean="0"/>
                      <a:t> </a:t>
                    </a:r>
                  </a:p>
                  <a:p>
                    <a:pPr>
                      <a:defRPr sz="180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41F7382F-F066-4FA5-BB53-0603B1A055EA}" type="VALUE">
                      <a:rPr lang="ru-RU" sz="1800" baseline="0" smtClean="0">
                        <a:solidFill>
                          <a:srgbClr val="B40000"/>
                        </a:solidFill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F51-451F-AB17-6FD5EFAC4EAB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190618014852212"/>
                      <c:h val="0.2451718641980610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0.2539759469317398"/>
                  <c:y val="6.28386483614550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9D939433-20E5-42A6-A215-1937650415D9}" type="CATEGORYNAME">
                      <a:rPr lang="ru-RU" sz="1800" smtClean="0"/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 smtClean="0"/>
                      <a:t> </a:t>
                    </a:r>
                    <a:fld id="{FBAE414F-B4A6-4A47-AE27-161225E4838A}" type="VALUE">
                      <a:rPr lang="ru-RU" sz="1800" baseline="0">
                        <a:solidFill>
                          <a:srgbClr val="B40000"/>
                        </a:solidFill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 sz="1800" baseline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3F51-451F-AB17-6FD5EFAC4EAB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5134781801251727"/>
                      <c:h val="0.2037072625446228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0.28417837744698393"/>
                  <c:y val="4.7757372754705825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CDA526A8-F924-46CB-B244-1B68823EAF78}" type="CATEGORYNAME">
                      <a:rPr lang="ru-RU" sz="1800" smtClean="0"/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 smtClean="0"/>
                      <a:t> </a:t>
                    </a:r>
                  </a:p>
                  <a:p>
                    <a:pPr>
                      <a:defRPr sz="180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7CDEB861-773C-4255-AB03-8BEB993103AD}" type="VALUE">
                      <a:rPr lang="ru-RU" sz="1800" baseline="0" smtClean="0">
                        <a:solidFill>
                          <a:srgbClr val="B40000"/>
                        </a:solidFill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3F51-451F-AB17-6FD5EFAC4EAB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5087575471214729"/>
                      <c:h val="0.2501989560669775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-0.11188673118378602"/>
                  <c:y val="-0.3167067877417333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8794C7FF-B85F-410F-8642-2AF42F342BF7}" type="CATEGORYNAME">
                      <a:rPr lang="ru-RU" sz="1800" smtClean="0">
                        <a:solidFill>
                          <a:srgbClr val="2F5597"/>
                        </a:solidFill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fld id="{771A4E58-5E95-4C8D-ACDD-AA0A9DA89D30}" type="VALUE">
                      <a:rPr lang="ru-RU" sz="1800" baseline="0" smtClean="0">
                        <a:solidFill>
                          <a:srgbClr val="B40000"/>
                        </a:solidFill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3F51-451F-AB17-6FD5EFAC4EAB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7975180301804861"/>
                      <c:h val="0.18609423263916583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-0.27044995080466955"/>
                  <c:y val="-0.11562311298507727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DBEC2575-E2DB-4B3D-A2D1-D8260939DA40}" type="CATEGORYNAME">
                      <a:rPr lang="ru-RU" sz="1800" dirty="0"/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/>
                      <a:t>; </a:t>
                    </a:r>
                    <a:fld id="{3888FC98-DE80-4DF1-8DE1-59C603F37797}" type="VALUE">
                      <a:rPr lang="ru-RU" sz="1800" baseline="0" dirty="0">
                        <a:solidFill>
                          <a:srgbClr val="B40000"/>
                        </a:solidFill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 sz="18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2D4-4D16-8F39-2AD6659A74B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4038139947364995"/>
                      <c:h val="0.1546842105575658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2F5597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Лист1!$A$2:$A$8</c:f>
              <c:strCache>
                <c:ptCount val="6"/>
                <c:pt idx="0">
                  <c:v>Культура</c:v>
                </c:pt>
                <c:pt idx="1">
                  <c:v>Молодежная политика</c:v>
                </c:pt>
                <c:pt idx="2">
                  <c:v>Дошкольное образование</c:v>
                </c:pt>
                <c:pt idx="3">
                  <c:v>Физическая культура и спорт</c:v>
                </c:pt>
                <c:pt idx="4">
                  <c:v>Дополнительное образование</c:v>
                </c:pt>
                <c:pt idx="5">
                  <c:v>Образование</c:v>
                </c:pt>
              </c:strCache>
            </c:strRef>
          </c:cat>
          <c:val>
            <c:numRef>
              <c:f>Лист1!$B$2:$B$8</c:f>
              <c:numCache>
                <c:formatCode>#,##0</c:formatCode>
                <c:ptCount val="7"/>
                <c:pt idx="0">
                  <c:v>518318</c:v>
                </c:pt>
                <c:pt idx="1">
                  <c:v>194902</c:v>
                </c:pt>
                <c:pt idx="2">
                  <c:v>2929505</c:v>
                </c:pt>
                <c:pt idx="3">
                  <c:v>606890</c:v>
                </c:pt>
                <c:pt idx="4">
                  <c:v>731020</c:v>
                </c:pt>
                <c:pt idx="5">
                  <c:v>3780843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3F51-451F-AB17-6FD5EFAC4E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041205899269642E-2"/>
          <c:y val="0.10399772328377829"/>
          <c:w val="0.93258235934611722"/>
          <c:h val="0.629595487888740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dLbl>
              <c:idx val="0"/>
              <c:layout>
                <c:manualLayout>
                  <c:x val="-4.6925588763723413E-3"/>
                  <c:y val="-1.142798010451652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1A0-45B1-8804-B1883A0DB8A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3462794381862457E-3"/>
                  <c:y val="1.357402391477111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1A0-45B1-8804-B1883A0DB8A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7.038838314558479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1A0-45B1-8804-B1883A0DB8A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accent5">
                        <a:lumMod val="7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Образование</c:v>
                </c:pt>
                <c:pt idx="1">
                  <c:v>Культура</c:v>
                </c:pt>
                <c:pt idx="2">
                  <c:v>Молодежная политика</c:v>
                </c:pt>
                <c:pt idx="3">
                  <c:v>Спорт</c:v>
                </c:pt>
                <c:pt idx="4">
                  <c:v>Прочие</c:v>
                </c:pt>
              </c:strCache>
            </c:strRef>
          </c:cat>
          <c:val>
            <c:numRef>
              <c:f>Лист1!$B$2:$B$6</c:f>
              <c:numCache>
                <c:formatCode>#,##0</c:formatCode>
                <c:ptCount val="5"/>
                <c:pt idx="0">
                  <c:v>275333.34000000003</c:v>
                </c:pt>
                <c:pt idx="1">
                  <c:v>69497.600000000006</c:v>
                </c:pt>
                <c:pt idx="2">
                  <c:v>5803.76</c:v>
                </c:pt>
                <c:pt idx="3">
                  <c:v>66705.16</c:v>
                </c:pt>
                <c:pt idx="4">
                  <c:v>36700.97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005-432F-85E3-8A7C9831A7F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-1998359280"/>
        <c:axId val="-1998360368"/>
      </c:barChart>
      <c:catAx>
        <c:axId val="-199835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-1998360368"/>
        <c:crosses val="autoZero"/>
        <c:auto val="1"/>
        <c:lblAlgn val="ctr"/>
        <c:lblOffset val="100"/>
        <c:noMultiLvlLbl val="0"/>
      </c:catAx>
      <c:valAx>
        <c:axId val="-19983603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-199835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963323218467253"/>
          <c:y val="0.92382054857922979"/>
          <c:w val="0.25838716381926258"/>
          <c:h val="7.10346490875472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0.40701</cdr:x>
      <cdr:y>0.38821</cdr:y>
    </cdr:from>
    <cdr:to>
      <cdr:x>0.63031</cdr:x>
      <cdr:y>0.51636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17602" y="2000274"/>
          <a:ext cx="2149353" cy="6603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Собственные </a:t>
          </a:r>
        </a:p>
        <a:p xmlns:a="http://schemas.openxmlformats.org/drawingml/2006/main">
          <a:pPr algn="ctr"/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доходы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0.71049</cdr:x>
      <cdr:y>0.22469</cdr:y>
    </cdr:from>
    <cdr:to>
      <cdr:x>0.93379</cdr:x>
      <cdr:y>0.39847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6838727" y="1157756"/>
          <a:ext cx="2149353" cy="8954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Межбюджетные</a:t>
          </a:r>
        </a:p>
        <a:p xmlns:a="http://schemas.openxmlformats.org/drawingml/2006/main">
          <a:pPr algn="ctr"/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трансферты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0.10021</cdr:x>
      <cdr:y>0.04403</cdr:y>
    </cdr:from>
    <cdr:to>
      <cdr:x>0.32351</cdr:x>
      <cdr:y>0.17218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964519" y="226892"/>
          <a:ext cx="2149353" cy="6603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Всего доходы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0.17134</cdr:x>
      <cdr:y>0.1915</cdr:y>
    </cdr:from>
    <cdr:to>
      <cdr:x>0.29955</cdr:x>
      <cdr:y>0.29771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93789" y="939796"/>
          <a:ext cx="1192606" cy="5212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98</a:t>
          </a:r>
          <a:r>
            <a:rPr lang="ru-RU" sz="18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%</a:t>
          </a:r>
          <a:endParaRPr lang="ru-RU" sz="1800" b="1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</cdr:x>
      <cdr:y>0.10634</cdr:y>
    </cdr:from>
    <cdr:to>
      <cdr:x>0.62821</cdr:x>
      <cdr:y>0.21254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650988" y="521886"/>
          <a:ext cx="1192607" cy="5211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92</a:t>
          </a:r>
          <a:r>
            <a:rPr lang="ru-RU" sz="18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%</a:t>
          </a:r>
          <a:endParaRPr lang="ru-RU" sz="1800" b="1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0.5818</cdr:x>
      <cdr:y>0.33392</cdr:y>
    </cdr:from>
    <cdr:to>
      <cdr:x>0.73877</cdr:x>
      <cdr:y>0.40924</cdr:y>
    </cdr:to>
    <cdr:sp macro="" textlink="">
      <cdr:nvSpPr>
        <cdr:cNvPr id="3" name="TextBox 2"/>
        <cdr:cNvSpPr txBox="1"/>
      </cdr:nvSpPr>
      <cdr:spPr>
        <a:xfrm xmlns:a="http://schemas.openxmlformats.org/drawingml/2006/main" rot="19240142">
          <a:off x="5600078" y="1681301"/>
          <a:ext cx="1510900" cy="3792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+ 2</a:t>
          </a:r>
          <a:r>
            <a:rPr lang="en-US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0</a:t>
          </a:r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0.55887</cdr:x>
      <cdr:y>0.41364</cdr:y>
    </cdr:from>
    <cdr:to>
      <cdr:x>0.78651</cdr:x>
      <cdr:y>0.49424</cdr:y>
    </cdr:to>
    <cdr:sp macro="" textlink="">
      <cdr:nvSpPr>
        <cdr:cNvPr id="5" name="TextBox 1"/>
        <cdr:cNvSpPr txBox="1"/>
      </cdr:nvSpPr>
      <cdr:spPr>
        <a:xfrm xmlns:a="http://schemas.openxmlformats.org/drawingml/2006/main" rot="19224563">
          <a:off x="5379368" y="2082693"/>
          <a:ext cx="2191126" cy="4058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</a:t>
          </a:r>
          <a:r>
            <a:rPr lang="en-US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1 749</a:t>
          </a:r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млн руб.</a:t>
          </a:r>
          <a:endParaRPr lang="ru-RU" sz="18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0.26012</cdr:x>
      <cdr:y>0.44753</cdr:y>
    </cdr:from>
    <cdr:to>
      <cdr:x>0.46946</cdr:x>
      <cdr:y>0.52713</cdr:y>
    </cdr:to>
    <cdr:sp macro="" textlink="">
      <cdr:nvSpPr>
        <cdr:cNvPr id="6" name="TextBox 1"/>
        <cdr:cNvSpPr txBox="1"/>
      </cdr:nvSpPr>
      <cdr:spPr>
        <a:xfrm xmlns:a="http://schemas.openxmlformats.org/drawingml/2006/main" rot="19226705">
          <a:off x="2503778" y="2253330"/>
          <a:ext cx="2014982" cy="4007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+1 </a:t>
          </a:r>
          <a:r>
            <a:rPr lang="en-US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532</a:t>
          </a:r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млн руб.</a:t>
          </a:r>
          <a:endParaRPr lang="ru-RU" sz="1800" b="1" dirty="0">
            <a:solidFill>
              <a:schemeClr val="accent5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0.26849</cdr:x>
      <cdr:y>0.3829</cdr:y>
    </cdr:from>
    <cdr:to>
      <cdr:x>0.41547</cdr:x>
      <cdr:y>0.47677</cdr:y>
    </cdr:to>
    <cdr:sp macro="" textlink="">
      <cdr:nvSpPr>
        <cdr:cNvPr id="7" name="TextBox 1"/>
        <cdr:cNvSpPr txBox="1"/>
      </cdr:nvSpPr>
      <cdr:spPr>
        <a:xfrm xmlns:a="http://schemas.openxmlformats.org/drawingml/2006/main" rot="19270336">
          <a:off x="2870183" y="1927887"/>
          <a:ext cx="1571253" cy="4726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</a:t>
          </a:r>
          <a:r>
            <a:rPr lang="en-US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21</a:t>
          </a:r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0.1381</cdr:x>
      <cdr:y>0.23633</cdr:y>
    </cdr:from>
    <cdr:to>
      <cdr:x>0.3614</cdr:x>
      <cdr:y>0.36448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329275" y="1189922"/>
          <a:ext cx="2149352" cy="6452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7 376 </a:t>
          </a:r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0.59908</cdr:x>
      <cdr:y>0.30296</cdr:y>
    </cdr:from>
    <cdr:to>
      <cdr:x>0.73643</cdr:x>
      <cdr:y>0.51633</cdr:y>
    </cdr:to>
    <cdr:cxnSp macro="">
      <cdr:nvCxnSpPr>
        <cdr:cNvPr id="10" name="Прямая со стрелкой 9"/>
        <cdr:cNvCxnSpPr/>
      </cdr:nvCxnSpPr>
      <cdr:spPr>
        <a:xfrm xmlns:a="http://schemas.openxmlformats.org/drawingml/2006/main" flipV="1">
          <a:off x="5766379" y="1525398"/>
          <a:ext cx="1322049" cy="1074323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0.28717</cdr:x>
      <cdr:y>0.33971</cdr:y>
    </cdr:from>
    <cdr:to>
      <cdr:x>0.42452</cdr:x>
      <cdr:y>0.55308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 flipV="1">
          <a:off x="2764090" y="1710470"/>
          <a:ext cx="1322049" cy="1074323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0.72628</cdr:x>
      <cdr:y>0.06703</cdr:y>
    </cdr:from>
    <cdr:to>
      <cdr:x>0.94959</cdr:x>
      <cdr:y>0.12817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6990784" y="337518"/>
          <a:ext cx="2149449" cy="3078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10 657 </a:t>
          </a:r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млн </a:t>
          </a:r>
          <a:r>
            <a:rPr lang="ru-RU" sz="20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руб</a:t>
          </a:r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0.40645</cdr:x>
      <cdr:y>0.1621</cdr:y>
    </cdr:from>
    <cdr:to>
      <cdr:x>0.62975</cdr:x>
      <cdr:y>0.29025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3912260" y="816172"/>
          <a:ext cx="2149352" cy="6452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8 908 </a:t>
          </a:r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0.5818</cdr:x>
      <cdr:y>0.33392</cdr:y>
    </cdr:from>
    <cdr:to>
      <cdr:x>0.73877</cdr:x>
      <cdr:y>0.40924</cdr:y>
    </cdr:to>
    <cdr:sp macro="" textlink="">
      <cdr:nvSpPr>
        <cdr:cNvPr id="3" name="TextBox 2"/>
        <cdr:cNvSpPr txBox="1"/>
      </cdr:nvSpPr>
      <cdr:spPr>
        <a:xfrm xmlns:a="http://schemas.openxmlformats.org/drawingml/2006/main" rot="19240142">
          <a:off x="5600078" y="1681301"/>
          <a:ext cx="1510900" cy="3792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+ 28%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0.55887</cdr:x>
      <cdr:y>0.41364</cdr:y>
    </cdr:from>
    <cdr:to>
      <cdr:x>0.78651</cdr:x>
      <cdr:y>0.49424</cdr:y>
    </cdr:to>
    <cdr:sp macro="" textlink="">
      <cdr:nvSpPr>
        <cdr:cNvPr id="5" name="TextBox 1"/>
        <cdr:cNvSpPr txBox="1"/>
      </cdr:nvSpPr>
      <cdr:spPr>
        <a:xfrm xmlns:a="http://schemas.openxmlformats.org/drawingml/2006/main" rot="19224563">
          <a:off x="5379368" y="2082693"/>
          <a:ext cx="2191126" cy="4058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</a:t>
          </a:r>
          <a:r>
            <a:rPr lang="ru-RU" sz="18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581 млн руб.</a:t>
          </a:r>
          <a:endParaRPr lang="ru-RU" sz="18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0.26012</cdr:x>
      <cdr:y>0.44753</cdr:y>
    </cdr:from>
    <cdr:to>
      <cdr:x>0.46946</cdr:x>
      <cdr:y>0.52713</cdr:y>
    </cdr:to>
    <cdr:sp macro="" textlink="">
      <cdr:nvSpPr>
        <cdr:cNvPr id="6" name="TextBox 1"/>
        <cdr:cNvSpPr txBox="1"/>
      </cdr:nvSpPr>
      <cdr:spPr>
        <a:xfrm xmlns:a="http://schemas.openxmlformats.org/drawingml/2006/main" rot="19226705">
          <a:off x="2503778" y="2253330"/>
          <a:ext cx="2014982" cy="4007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</a:t>
          </a:r>
          <a:r>
            <a:rPr lang="ru-RU" sz="18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427 млн руб.</a:t>
          </a:r>
          <a:endParaRPr lang="ru-RU" sz="1800" b="1" dirty="0">
            <a:solidFill>
              <a:schemeClr val="accent5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0.2681</cdr:x>
      <cdr:y>0.38668</cdr:y>
    </cdr:from>
    <cdr:to>
      <cdr:x>0.41508</cdr:x>
      <cdr:y>0.48055</cdr:y>
    </cdr:to>
    <cdr:sp macro="" textlink="">
      <cdr:nvSpPr>
        <cdr:cNvPr id="7" name="TextBox 1"/>
        <cdr:cNvSpPr txBox="1"/>
      </cdr:nvSpPr>
      <cdr:spPr>
        <a:xfrm xmlns:a="http://schemas.openxmlformats.org/drawingml/2006/main" rot="19270336">
          <a:off x="2580528" y="1946937"/>
          <a:ext cx="1414742" cy="4726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</a:t>
          </a:r>
          <a:r>
            <a:rPr lang="en-US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</a:t>
          </a:r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0.1381</cdr:x>
      <cdr:y>0.23633</cdr:y>
    </cdr:from>
    <cdr:to>
      <cdr:x>0.3614</cdr:x>
      <cdr:y>0.36448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329275" y="1189922"/>
          <a:ext cx="2149352" cy="6452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1 634 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0.59908</cdr:x>
      <cdr:y>0.30296</cdr:y>
    </cdr:from>
    <cdr:to>
      <cdr:x>0.73643</cdr:x>
      <cdr:y>0.51633</cdr:y>
    </cdr:to>
    <cdr:cxnSp macro="">
      <cdr:nvCxnSpPr>
        <cdr:cNvPr id="10" name="Прямая со стрелкой 9"/>
        <cdr:cNvCxnSpPr/>
      </cdr:nvCxnSpPr>
      <cdr:spPr>
        <a:xfrm xmlns:a="http://schemas.openxmlformats.org/drawingml/2006/main" flipV="1">
          <a:off x="5766379" y="1525398"/>
          <a:ext cx="1322049" cy="1074323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0.28717</cdr:x>
      <cdr:y>0.33971</cdr:y>
    </cdr:from>
    <cdr:to>
      <cdr:x>0.42452</cdr:x>
      <cdr:y>0.55308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 flipV="1">
          <a:off x="2764090" y="1710470"/>
          <a:ext cx="1322049" cy="1074323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0.72628</cdr:x>
      <cdr:y>0.06703</cdr:y>
    </cdr:from>
    <cdr:to>
      <cdr:x>0.94959</cdr:x>
      <cdr:y>0.12817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6990784" y="337518"/>
          <a:ext cx="2149449" cy="3078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2 642</a:t>
          </a:r>
          <a:r>
            <a:rPr lang="en-US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млн </a:t>
          </a:r>
          <a:r>
            <a:rPr lang="ru-RU" sz="20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руб</a:t>
          </a:r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0.40645</cdr:x>
      <cdr:y>0.1621</cdr:y>
    </cdr:from>
    <cdr:to>
      <cdr:x>0.62975</cdr:x>
      <cdr:y>0.29025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3912260" y="816172"/>
          <a:ext cx="2149352" cy="6452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2 061 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0.108</cdr:x>
      <cdr:y>0.30017</cdr:y>
    </cdr:from>
    <cdr:to>
      <cdr:x>0.30751</cdr:x>
      <cdr:y>0.41925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88183" y="1626532"/>
          <a:ext cx="1825512" cy="6452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477 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0.41971</cdr:x>
      <cdr:y>0.28361</cdr:y>
    </cdr:from>
    <cdr:to>
      <cdr:x>0.61922</cdr:x>
      <cdr:y>0.40268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840381" y="1536770"/>
          <a:ext cx="1825512" cy="6452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495 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0.73898</cdr:x>
      <cdr:y>0.03378</cdr:y>
    </cdr:from>
    <cdr:to>
      <cdr:x>0.93849</cdr:x>
      <cdr:y>0.15285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761711" y="183020"/>
          <a:ext cx="1825512" cy="6452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788 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0.30131</cdr:x>
      <cdr:y>0.40854</cdr:y>
    </cdr:from>
    <cdr:to>
      <cdr:x>0.37886</cdr:x>
      <cdr:y>0.48878</cdr:y>
    </cdr:to>
    <cdr:sp macro="" textlink="">
      <cdr:nvSpPr>
        <cdr:cNvPr id="5" name="TextBox 1"/>
        <cdr:cNvSpPr txBox="1"/>
      </cdr:nvSpPr>
      <cdr:spPr>
        <a:xfrm xmlns:a="http://schemas.openxmlformats.org/drawingml/2006/main" rot="664901">
          <a:off x="2757014" y="2213735"/>
          <a:ext cx="709583" cy="4347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- 14</a:t>
          </a:r>
          <a:endParaRPr lang="ru-RU" sz="18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0.28035</cdr:x>
      <cdr:y>0.35313</cdr:y>
    </cdr:from>
    <cdr:to>
      <cdr:x>0.43497</cdr:x>
      <cdr:y>0.44036</cdr:y>
    </cdr:to>
    <cdr:sp macro="" textlink="">
      <cdr:nvSpPr>
        <cdr:cNvPr id="6" name="TextBox 1"/>
        <cdr:cNvSpPr txBox="1"/>
      </cdr:nvSpPr>
      <cdr:spPr>
        <a:xfrm xmlns:a="http://schemas.openxmlformats.org/drawingml/2006/main" rot="447532">
          <a:off x="2565205" y="1913512"/>
          <a:ext cx="1414741" cy="4726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- 14,7 %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0.28804</cdr:x>
      <cdr:y>0.40278</cdr:y>
    </cdr:from>
    <cdr:to>
      <cdr:x>0.42691</cdr:x>
      <cdr:y>0.4397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>
          <a:off x="2635565" y="2182530"/>
          <a:ext cx="1270659" cy="200055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C0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0.64948</cdr:x>
      <cdr:y>0.29202</cdr:y>
    </cdr:from>
    <cdr:to>
      <cdr:x>0.72703</cdr:x>
      <cdr:y>0.37226</cdr:y>
    </cdr:to>
    <cdr:sp macro="" textlink="">
      <cdr:nvSpPr>
        <cdr:cNvPr id="8" name="TextBox 1"/>
        <cdr:cNvSpPr txBox="1"/>
      </cdr:nvSpPr>
      <cdr:spPr>
        <a:xfrm xmlns:a="http://schemas.openxmlformats.org/drawingml/2006/main" rot="19679241">
          <a:off x="5942730" y="1582355"/>
          <a:ext cx="709585" cy="434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+ 71</a:t>
          </a:r>
          <a:endParaRPr lang="ru-RU" sz="18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0.59935</cdr:x>
      <cdr:y>0.22418</cdr:y>
    </cdr:from>
    <cdr:to>
      <cdr:x>0.75396</cdr:x>
      <cdr:y>0.3114</cdr:y>
    </cdr:to>
    <cdr:sp macro="" textlink="">
      <cdr:nvSpPr>
        <cdr:cNvPr id="9" name="TextBox 1"/>
        <cdr:cNvSpPr txBox="1"/>
      </cdr:nvSpPr>
      <cdr:spPr>
        <a:xfrm xmlns:a="http://schemas.openxmlformats.org/drawingml/2006/main" rot="19615206">
          <a:off x="5484020" y="1214757"/>
          <a:ext cx="1414741" cy="4726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+ 87,6%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0.62159</cdr:x>
      <cdr:y>0.21844</cdr:y>
    </cdr:from>
    <cdr:to>
      <cdr:x>0.74229</cdr:x>
      <cdr:y>0.3587</cdr:y>
    </cdr:to>
    <cdr:cxnSp macro="">
      <cdr:nvCxnSpPr>
        <cdr:cNvPr id="10" name="Прямая со стрелкой 9"/>
        <cdr:cNvCxnSpPr/>
      </cdr:nvCxnSpPr>
      <cdr:spPr>
        <a:xfrm xmlns:a="http://schemas.openxmlformats.org/drawingml/2006/main" flipV="1">
          <a:off x="5687523" y="1183664"/>
          <a:ext cx="1104405" cy="760020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C0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0.24873</cdr:x>
      <cdr:y>0.62896</cdr:y>
    </cdr:from>
    <cdr:to>
      <cdr:x>0.46895</cdr:x>
      <cdr:y>0.70292</cdr:y>
    </cdr:to>
    <cdr:sp macro="" textlink="">
      <cdr:nvSpPr>
        <cdr:cNvPr id="17" name="TextBox 1"/>
        <cdr:cNvSpPr txBox="1"/>
      </cdr:nvSpPr>
      <cdr:spPr>
        <a:xfrm xmlns:a="http://schemas.openxmlformats.org/drawingml/2006/main" rot="19894387">
          <a:off x="2275910" y="3408136"/>
          <a:ext cx="2015016" cy="4007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+32</a:t>
          </a:r>
          <a:endParaRPr lang="ru-RU" sz="1800" b="1" dirty="0">
            <a:solidFill>
              <a:schemeClr val="accent5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0.26742</cdr:x>
      <cdr:y>0.56468</cdr:y>
    </cdr:from>
    <cdr:to>
      <cdr:x>0.42204</cdr:x>
      <cdr:y>0.65191</cdr:y>
    </cdr:to>
    <cdr:sp macro="" textlink="">
      <cdr:nvSpPr>
        <cdr:cNvPr id="18" name="TextBox 1"/>
        <cdr:cNvSpPr txBox="1"/>
      </cdr:nvSpPr>
      <cdr:spPr>
        <a:xfrm xmlns:a="http://schemas.openxmlformats.org/drawingml/2006/main" rot="19898212">
          <a:off x="2446936" y="3059834"/>
          <a:ext cx="1414742" cy="4726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+ 8,4%</a:t>
          </a:r>
          <a:endParaRPr lang="ru-RU" sz="18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0.3018</cdr:x>
      <cdr:y>0.58915</cdr:y>
    </cdr:from>
    <cdr:to>
      <cdr:x>0.40485</cdr:x>
      <cdr:y>0.67716</cdr:y>
    </cdr:to>
    <cdr:cxnSp macro="">
      <cdr:nvCxnSpPr>
        <cdr:cNvPr id="19" name="Прямая со стрелкой 18"/>
        <cdr:cNvCxnSpPr/>
      </cdr:nvCxnSpPr>
      <cdr:spPr>
        <a:xfrm xmlns:a="http://schemas.openxmlformats.org/drawingml/2006/main" flipV="1">
          <a:off x="2761494" y="3192419"/>
          <a:ext cx="942850" cy="476905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0.43381</cdr:x>
      <cdr:y>0.17314</cdr:y>
    </cdr:from>
    <cdr:to>
      <cdr:x>0.61441</cdr:x>
      <cdr:y>0.40969</cdr:y>
    </cdr:to>
    <cdr:cxnSp macro="">
      <cdr:nvCxnSpPr>
        <cdr:cNvPr id="26" name="Прямая со стрелкой 25"/>
        <cdr:cNvCxnSpPr/>
      </cdr:nvCxnSpPr>
      <cdr:spPr>
        <a:xfrm xmlns:a="http://schemas.openxmlformats.org/drawingml/2006/main">
          <a:off x="4175598" y="871761"/>
          <a:ext cx="1738346" cy="1191038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B4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0.42441</cdr:x>
      <cdr:y>0.21867</cdr:y>
    </cdr:from>
    <cdr:to>
      <cdr:x>0.65766</cdr:x>
      <cdr:y>0.29814</cdr:y>
    </cdr:to>
    <cdr:sp macro="" textlink="">
      <cdr:nvSpPr>
        <cdr:cNvPr id="28" name="Прямоугольник 27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 rot="2078651">
          <a:off x="4085094" y="1101010"/>
          <a:ext cx="2245125" cy="40013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buNone/>
          </a:pPr>
          <a:r>
            <a:rPr lang="ru-RU" sz="20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- 71 </a:t>
          </a:r>
          <a:r>
            <a:rPr lang="ru-RU" sz="2000" b="1" dirty="0">
              <a:solidFill>
                <a:srgbClr val="B4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млн</a:t>
          </a:r>
          <a:r>
            <a:rPr lang="ru-RU" sz="20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20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руб.</a:t>
          </a:r>
          <a:endParaRPr lang="ru-RU" sz="20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0.21026</cdr:x>
      <cdr:y>0.318</cdr:y>
    </cdr:from>
    <cdr:to>
      <cdr:x>0.36515</cdr:x>
      <cdr:y>0.4586</cdr:y>
    </cdr:to>
    <cdr:sp macro="" textlink="">
      <cdr:nvSpPr>
        <cdr:cNvPr id="29" name="Прямоугольник 28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023841" y="1601154"/>
          <a:ext cx="1490879" cy="7078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228 </a:t>
          </a:r>
        </a:p>
        <a:p xmlns:a="http://schemas.openxmlformats.org/drawingml/2006/main">
          <a:pPr algn="ctr"/>
          <a:r>
            <a:rPr lang="ru-RU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млн руб.</a:t>
          </a:r>
          <a:endParaRPr lang="ru-RU" sz="2000" b="1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0.67375</cdr:x>
      <cdr:y>0.46784</cdr:y>
    </cdr:from>
    <cdr:to>
      <cdr:x>0.82864</cdr:x>
      <cdr:y>0.60843</cdr:y>
    </cdr:to>
    <cdr:sp macro="" textlink="">
      <cdr:nvSpPr>
        <cdr:cNvPr id="5" name="Прямоугольник 4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485086" y="2355588"/>
          <a:ext cx="1490879" cy="7078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157 </a:t>
          </a:r>
        </a:p>
        <a:p xmlns:a="http://schemas.openxmlformats.org/drawingml/2006/main">
          <a:pPr algn="ctr"/>
          <a:r>
            <a:rPr lang="ru-RU" sz="2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млн руб.</a:t>
          </a:r>
          <a:endParaRPr lang="ru-RU" sz="2000" b="1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0.38433</cdr:x>
      <cdr:y>0.28956</cdr:y>
    </cdr:from>
    <cdr:to>
      <cdr:x>0.61758</cdr:x>
      <cdr:y>0.36903</cdr:y>
    </cdr:to>
    <cdr:sp macro="" textlink="">
      <cdr:nvSpPr>
        <cdr:cNvPr id="7" name="Прямоугольник 6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 rot="2078651">
          <a:off x="3699298" y="1457930"/>
          <a:ext cx="2245125" cy="40013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buNone/>
          </a:pPr>
          <a:r>
            <a:rPr lang="ru-RU" sz="20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- 68,8 %</a:t>
          </a:r>
          <a:endParaRPr lang="ru-RU" sz="20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0.17384</cdr:x>
      <cdr:y>0.10152</cdr:y>
    </cdr:from>
    <cdr:to>
      <cdr:x>0.30205</cdr:x>
      <cdr:y>0.20773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17073" y="498204"/>
          <a:ext cx="1192607" cy="5212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125 %</a:t>
          </a:r>
          <a:endParaRPr lang="ru-RU" sz="1800" b="1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</cdr:x>
      <cdr:y>0.12452</cdr:y>
    </cdr:from>
    <cdr:to>
      <cdr:x>0.62821</cdr:x>
      <cdr:y>0.23072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650988" y="611077"/>
          <a:ext cx="1192607" cy="5211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102 %</a:t>
          </a:r>
          <a:endParaRPr lang="ru-RU" sz="1800" b="1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0.37487</cdr:x>
      <cdr:y>0.18564</cdr:y>
    </cdr:from>
    <cdr:to>
      <cdr:x>0.50591</cdr:x>
      <cdr:y>0.29561</cdr:y>
    </cdr:to>
    <cdr:sp macro="" textlink="">
      <cdr:nvSpPr>
        <cdr:cNvPr id="2" name="Выгнутая вверх стрелка 1"/>
        <cdr:cNvSpPr/>
      </cdr:nvSpPr>
      <cdr:spPr>
        <a:xfrm xmlns:a="http://schemas.openxmlformats.org/drawingml/2006/main" rot="20604467">
          <a:off x="3608288" y="934684"/>
          <a:ext cx="1261269" cy="553697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5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0.17893</cdr:x>
      <cdr:y>0.14534</cdr:y>
    </cdr:from>
    <cdr:to>
      <cdr:x>0.30283</cdr:x>
      <cdr:y>0.24886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722292" y="731767"/>
          <a:ext cx="1192588" cy="5212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+ 21%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0.37844</cdr:x>
      <cdr:y>0.09784</cdr:y>
    </cdr:from>
    <cdr:to>
      <cdr:x>0.50234</cdr:x>
      <cdr:y>0.20137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642629" y="492623"/>
          <a:ext cx="1192587" cy="5212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</a:t>
          </a:r>
          <a:r>
            <a:rPr lang="ru-RU" sz="18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9</a:t>
          </a:r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0.56339</cdr:x>
      <cdr:y>0.06115</cdr:y>
    </cdr:from>
    <cdr:to>
      <cdr:x>0.68729</cdr:x>
      <cdr:y>0.16467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422899" y="307880"/>
          <a:ext cx="1192587" cy="5212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+ 11%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0.72892</cdr:x>
      <cdr:y>0</cdr:y>
    </cdr:from>
    <cdr:to>
      <cdr:x>0.85283</cdr:x>
      <cdr:y>0.05864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7016156" y="0"/>
          <a:ext cx="1192684" cy="295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+ 24%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0.62544</cdr:x>
      <cdr:y>0.27346</cdr:y>
    </cdr:from>
    <cdr:to>
      <cdr:x>0.72501</cdr:x>
      <cdr:y>0.31234</cdr:y>
    </cdr:to>
    <cdr:cxnSp macro="">
      <cdr:nvCxnSpPr>
        <cdr:cNvPr id="10" name="Прямая соединительная линия 9"/>
        <cdr:cNvCxnSpPr/>
      </cdr:nvCxnSpPr>
      <cdr:spPr>
        <a:xfrm xmlns:a="http://schemas.openxmlformats.org/drawingml/2006/main" flipH="1">
          <a:off x="4639409" y="1484150"/>
          <a:ext cx="738554" cy="21101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0.24573</cdr:x>
      <cdr:y>0.69262</cdr:y>
    </cdr:from>
    <cdr:to>
      <cdr:x>0.3025</cdr:x>
      <cdr:y>0.71479</cdr:y>
    </cdr:to>
    <cdr:cxnSp macro="">
      <cdr:nvCxnSpPr>
        <cdr:cNvPr id="8" name="Прямая соединительная линия 7"/>
        <cdr:cNvCxnSpPr/>
      </cdr:nvCxnSpPr>
      <cdr:spPr>
        <a:xfrm xmlns:a="http://schemas.openxmlformats.org/drawingml/2006/main" flipH="1">
          <a:off x="1822785" y="3759044"/>
          <a:ext cx="421105" cy="12031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0.20765</cdr:x>
      <cdr:y>0</cdr:y>
    </cdr:from>
    <cdr:to>
      <cdr:x>0.92398</cdr:x>
      <cdr:y>0.06969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40337" y="-1372956"/>
          <a:ext cx="5313570" cy="3701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з</a:t>
          </a:r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а 6 месяцев 2024 года -  </a:t>
          </a:r>
          <a:r>
            <a:rPr lang="ru-RU" sz="20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5 783 млн руб.</a:t>
          </a:r>
        </a:p>
        <a:p xmlns:a="http://schemas.openxmlformats.org/drawingml/2006/main">
          <a:endParaRPr lang="en-US" sz="2000" b="1" dirty="0" smtClean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0.1841</cdr:x>
      <cdr:y>0.53966</cdr:y>
    </cdr:from>
    <cdr:to>
      <cdr:x>0.29926</cdr:x>
      <cdr:y>0.64607</cdr:y>
    </cdr:to>
    <cdr:cxnSp macro="">
      <cdr:nvCxnSpPr>
        <cdr:cNvPr id="13" name="Прямая соединительная линия 12"/>
        <cdr:cNvCxnSpPr/>
      </cdr:nvCxnSpPr>
      <cdr:spPr>
        <a:xfrm xmlns:a="http://schemas.openxmlformats.org/drawingml/2006/main" flipH="1" flipV="1">
          <a:off x="1365585" y="2928865"/>
          <a:ext cx="854242" cy="577517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0.29926</cdr:x>
      <cdr:y>0.21378</cdr:y>
    </cdr:from>
    <cdr:to>
      <cdr:x>0.36752</cdr:x>
      <cdr:y>0.3461</cdr:y>
    </cdr:to>
    <cdr:cxnSp macro="">
      <cdr:nvCxnSpPr>
        <cdr:cNvPr id="11" name="Прямая соединительная линия 10"/>
        <cdr:cNvCxnSpPr/>
      </cdr:nvCxnSpPr>
      <cdr:spPr>
        <a:xfrm xmlns:a="http://schemas.openxmlformats.org/drawingml/2006/main">
          <a:off x="2219827" y="1160223"/>
          <a:ext cx="506327" cy="71815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0.61615</cdr:x>
      <cdr:y>0.39388</cdr:y>
    </cdr:from>
    <cdr:to>
      <cdr:x>0.77362</cdr:x>
      <cdr:y>0.46568</cdr:y>
    </cdr:to>
    <cdr:sp macro="" textlink="">
      <cdr:nvSpPr>
        <cdr:cNvPr id="17" name="TextBox 1"/>
        <cdr:cNvSpPr txBox="1"/>
      </cdr:nvSpPr>
      <cdr:spPr>
        <a:xfrm xmlns:a="http://schemas.openxmlformats.org/drawingml/2006/main" rot="20218965" flipH="1">
          <a:off x="6106523" y="1774116"/>
          <a:ext cx="1560604" cy="32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>
            <a:defRPr lang="ru-RU"/>
          </a:defPPr>
          <a:lvl1pPr marL="0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78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54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532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709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886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062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240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418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solidFill>
                <a:schemeClr val="accent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- 178 млн </a:t>
          </a:r>
          <a:r>
            <a:rPr lang="ru-RU" sz="1600" b="1" dirty="0">
              <a:solidFill>
                <a:schemeClr val="accent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руб.</a:t>
          </a:r>
        </a:p>
      </cdr:txBody>
    </cdr:sp>
  </cdr:relSizeAnchor>
  <cdr:relSizeAnchor xmlns:cdr="http://schemas.openxmlformats.org/drawingml/2006/chartDrawing">
    <cdr:from>
      <cdr:x>0.6653</cdr:x>
      <cdr:y>0.5105</cdr:y>
    </cdr:from>
    <cdr:to>
      <cdr:x>0.83835</cdr:x>
      <cdr:y>0.62557</cdr:y>
    </cdr:to>
    <cdr:sp macro="" textlink="">
      <cdr:nvSpPr>
        <cdr:cNvPr id="19" name="TextBox 1"/>
        <cdr:cNvSpPr txBox="1"/>
      </cdr:nvSpPr>
      <cdr:spPr>
        <a:xfrm xmlns:a="http://schemas.openxmlformats.org/drawingml/2006/main" rot="188388" flipH="1">
          <a:off x="6593605" y="2029484"/>
          <a:ext cx="1715048" cy="4574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800" b="1" dirty="0">
            <a:solidFill>
              <a:schemeClr val="accent1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0.37329</cdr:x>
      <cdr:y>0.70791</cdr:y>
    </cdr:from>
    <cdr:to>
      <cdr:x>0.41942</cdr:x>
      <cdr:y>0.73003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699550" y="2814284"/>
          <a:ext cx="457200" cy="879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0.47957</cdr:x>
      <cdr:y>0.2325</cdr:y>
    </cdr:from>
    <cdr:to>
      <cdr:x>0.56296</cdr:x>
      <cdr:y>0.32429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4752912" y="1047215"/>
          <a:ext cx="826454" cy="4134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4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0.66544</cdr:x>
      <cdr:y>0.48775</cdr:y>
    </cdr:from>
    <cdr:to>
      <cdr:x>0.75322</cdr:x>
      <cdr:y>0.57372</cdr:y>
    </cdr:to>
    <cdr:sp macro="" textlink="">
      <cdr:nvSpPr>
        <cdr:cNvPr id="10" name="TextBox 9"/>
        <cdr:cNvSpPr txBox="1"/>
      </cdr:nvSpPr>
      <cdr:spPr>
        <a:xfrm xmlns:a="http://schemas.openxmlformats.org/drawingml/2006/main" rot="20203898">
          <a:off x="6595002" y="2196915"/>
          <a:ext cx="869962" cy="3872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l" defTabSz="914354" rtl="0"/>
          <a:r>
            <a:rPr lang="ru-RU" sz="1600" b="1" dirty="0" smtClean="0">
              <a:solidFill>
                <a:schemeClr val="accent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- 34%</a:t>
          </a:r>
          <a:endParaRPr lang="ru-RU" sz="1600" b="1" dirty="0">
            <a:solidFill>
              <a:schemeClr val="accent2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0.6236</cdr:x>
      <cdr:y>0.70361</cdr:y>
    </cdr:from>
    <cdr:to>
      <cdr:x>0.762</cdr:x>
      <cdr:y>0.74368</cdr:y>
    </cdr:to>
    <cdr:cxnSp macro="">
      <cdr:nvCxnSpPr>
        <cdr:cNvPr id="9" name="Прямая со стрелкой 8"/>
        <cdr:cNvCxnSpPr/>
      </cdr:nvCxnSpPr>
      <cdr:spPr>
        <a:xfrm xmlns:a="http://schemas.openxmlformats.org/drawingml/2006/main" flipV="1">
          <a:off x="6180327" y="3169199"/>
          <a:ext cx="1371600" cy="180474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0.61956</cdr:x>
      <cdr:y>0.64432</cdr:y>
    </cdr:from>
    <cdr:to>
      <cdr:x>0.77192</cdr:x>
      <cdr:y>0.72941</cdr:y>
    </cdr:to>
    <cdr:sp macro="" textlink="">
      <cdr:nvSpPr>
        <cdr:cNvPr id="11" name="TextBox 10"/>
        <cdr:cNvSpPr txBox="1"/>
      </cdr:nvSpPr>
      <cdr:spPr>
        <a:xfrm xmlns:a="http://schemas.openxmlformats.org/drawingml/2006/main" rot="21158152">
          <a:off x="6140279" y="2902148"/>
          <a:ext cx="1509996" cy="3832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l" defTabSz="914354" rtl="0"/>
          <a:r>
            <a:rPr lang="ru-RU" sz="1600" b="1" kern="1200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- 65 млн руб.</a:t>
          </a:r>
          <a:endParaRPr lang="ru-RU" sz="1600" b="1" kern="1200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0.48641</cdr:x>
      <cdr:y>0.60733</cdr:y>
    </cdr:from>
    <cdr:to>
      <cdr:x>0.57867</cdr:x>
      <cdr:y>0.69239</cdr:y>
    </cdr:to>
    <cdr:sp macro="" textlink="">
      <cdr:nvSpPr>
        <cdr:cNvPr id="12" name="TextBox 11"/>
        <cdr:cNvSpPr txBox="1"/>
      </cdr:nvSpPr>
      <cdr:spPr>
        <a:xfrm xmlns:a="http://schemas.openxmlformats.org/drawingml/2006/main" rot="247548">
          <a:off x="4820637" y="2735521"/>
          <a:ext cx="914400" cy="3831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0.6613</cdr:x>
      <cdr:y>0.72029</cdr:y>
    </cdr:from>
    <cdr:to>
      <cdr:x>0.74509</cdr:x>
      <cdr:y>0.81053</cdr:y>
    </cdr:to>
    <cdr:sp macro="" textlink="">
      <cdr:nvSpPr>
        <cdr:cNvPr id="13" name="TextBox 12"/>
        <cdr:cNvSpPr txBox="1"/>
      </cdr:nvSpPr>
      <cdr:spPr>
        <a:xfrm xmlns:a="http://schemas.openxmlformats.org/drawingml/2006/main" rot="21073972">
          <a:off x="6553942" y="3244333"/>
          <a:ext cx="830454" cy="4064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l" defTabSz="914354" rtl="0"/>
          <a:r>
            <a:rPr lang="ru-RU" sz="1600" b="1" kern="1200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- 44</a:t>
          </a:r>
          <a:r>
            <a:rPr lang="en-US" sz="1600" b="1" kern="1200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%</a:t>
          </a:r>
          <a:endParaRPr lang="ru-RU" sz="1600" b="1" kern="1200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0.29319</cdr:x>
      <cdr:y>0.09679</cdr:y>
    </cdr:from>
    <cdr:to>
      <cdr:x>0.76321</cdr:x>
      <cdr:y>0.25485</cdr:y>
    </cdr:to>
    <cdr:cxnSp macro="">
      <cdr:nvCxnSpPr>
        <cdr:cNvPr id="20" name="Прямая со стрелкой 19"/>
        <cdr:cNvCxnSpPr/>
      </cdr:nvCxnSpPr>
      <cdr:spPr>
        <a:xfrm xmlns:a="http://schemas.openxmlformats.org/drawingml/2006/main">
          <a:off x="2905721" y="435962"/>
          <a:ext cx="4658237" cy="711932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B4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0.46651</cdr:x>
      <cdr:y>0.17356</cdr:y>
    </cdr:from>
    <cdr:to>
      <cdr:x>0.56412</cdr:x>
      <cdr:y>0.25601</cdr:y>
    </cdr:to>
    <cdr:sp macro="" textlink="">
      <cdr:nvSpPr>
        <cdr:cNvPr id="23" name="TextBox 1"/>
        <cdr:cNvSpPr txBox="1"/>
      </cdr:nvSpPr>
      <cdr:spPr>
        <a:xfrm xmlns:a="http://schemas.openxmlformats.org/drawingml/2006/main" rot="510295">
          <a:off x="4623475" y="781727"/>
          <a:ext cx="967384" cy="3713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- 23%</a:t>
          </a:r>
          <a:endParaRPr lang="ru-RU" sz="16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0.43758</cdr:x>
      <cdr:y>0.09491</cdr:y>
    </cdr:from>
    <cdr:to>
      <cdr:x>0.60205</cdr:x>
      <cdr:y>0.21625</cdr:y>
    </cdr:to>
    <cdr:sp macro="" textlink="">
      <cdr:nvSpPr>
        <cdr:cNvPr id="24" name="TextBox 1"/>
        <cdr:cNvSpPr txBox="1"/>
      </cdr:nvSpPr>
      <cdr:spPr>
        <a:xfrm xmlns:a="http://schemas.openxmlformats.org/drawingml/2006/main" rot="514613" flipH="1">
          <a:off x="4336766" y="427496"/>
          <a:ext cx="1630014" cy="5465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- 272 млн руб.</a:t>
          </a:r>
        </a:p>
      </cdr:txBody>
    </cdr:sp>
  </cdr:relSizeAnchor>
  <cdr:relSizeAnchor xmlns:cdr="http://schemas.openxmlformats.org/drawingml/2006/chartDrawing">
    <cdr:from>
      <cdr:x>0.62117</cdr:x>
      <cdr:y>0.41779</cdr:y>
    </cdr:from>
    <cdr:to>
      <cdr:x>0.77373</cdr:x>
      <cdr:y>0.55937</cdr:y>
    </cdr:to>
    <cdr:cxnSp macro="">
      <cdr:nvCxnSpPr>
        <cdr:cNvPr id="25" name="Прямая со стрелкой 24"/>
        <cdr:cNvCxnSpPr/>
      </cdr:nvCxnSpPr>
      <cdr:spPr>
        <a:xfrm xmlns:a="http://schemas.openxmlformats.org/drawingml/2006/main" flipV="1">
          <a:off x="6156264" y="1881820"/>
          <a:ext cx="1511968" cy="637674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2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0.29288</cdr:x>
      <cdr:y>0.35139</cdr:y>
    </cdr:from>
    <cdr:to>
      <cdr:x>0.46027</cdr:x>
      <cdr:y>0.43747</cdr:y>
    </cdr:to>
    <cdr:sp macro="" textlink="">
      <cdr:nvSpPr>
        <cdr:cNvPr id="27" name="TextBox 1"/>
        <cdr:cNvSpPr txBox="1"/>
      </cdr:nvSpPr>
      <cdr:spPr>
        <a:xfrm xmlns:a="http://schemas.openxmlformats.org/drawingml/2006/main" rot="1062103" flipH="1">
          <a:off x="2902650" y="1582735"/>
          <a:ext cx="1658953" cy="3877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solidFill>
                <a:schemeClr val="accent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- 436 млн </a:t>
          </a:r>
          <a:r>
            <a:rPr lang="ru-RU" sz="1600" b="1" dirty="0">
              <a:solidFill>
                <a:schemeClr val="accent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руб.</a:t>
          </a:r>
        </a:p>
      </cdr:txBody>
    </cdr:sp>
  </cdr:relSizeAnchor>
  <cdr:relSizeAnchor xmlns:cdr="http://schemas.openxmlformats.org/drawingml/2006/chartDrawing">
    <cdr:from>
      <cdr:x>0.31797</cdr:x>
      <cdr:y>0.44844</cdr:y>
    </cdr:from>
    <cdr:to>
      <cdr:x>0.40574</cdr:x>
      <cdr:y>0.53441</cdr:y>
    </cdr:to>
    <cdr:sp macro="" textlink="">
      <cdr:nvSpPr>
        <cdr:cNvPr id="28" name="TextBox 2"/>
        <cdr:cNvSpPr txBox="1"/>
      </cdr:nvSpPr>
      <cdr:spPr>
        <a:xfrm xmlns:a="http://schemas.openxmlformats.org/drawingml/2006/main" rot="1060324">
          <a:off x="3151305" y="2019876"/>
          <a:ext cx="869863" cy="3872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defTabSz="914354" rtl="0"/>
          <a:r>
            <a:rPr lang="ru-RU" sz="1600" b="1" dirty="0" smtClean="0">
              <a:solidFill>
                <a:schemeClr val="accent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- 54%</a:t>
          </a:r>
          <a:endParaRPr lang="ru-RU" sz="1600" b="1" dirty="0">
            <a:solidFill>
              <a:schemeClr val="accent2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0.29467</cdr:x>
      <cdr:y>0.6718</cdr:y>
    </cdr:from>
    <cdr:to>
      <cdr:x>0.44287</cdr:x>
      <cdr:y>0.70473</cdr:y>
    </cdr:to>
    <cdr:cxnSp macro="">
      <cdr:nvCxnSpPr>
        <cdr:cNvPr id="30" name="Прямая со стрелкой 29"/>
        <cdr:cNvCxnSpPr/>
      </cdr:nvCxnSpPr>
      <cdr:spPr>
        <a:xfrm xmlns:a="http://schemas.openxmlformats.org/drawingml/2006/main">
          <a:off x="2920412" y="3025932"/>
          <a:ext cx="1468765" cy="148320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0.29517</cdr:x>
      <cdr:y>0.61605</cdr:y>
    </cdr:from>
    <cdr:to>
      <cdr:x>0.44753</cdr:x>
      <cdr:y>0.70114</cdr:y>
    </cdr:to>
    <cdr:sp macro="" textlink="">
      <cdr:nvSpPr>
        <cdr:cNvPr id="31" name="TextBox 2"/>
        <cdr:cNvSpPr txBox="1"/>
      </cdr:nvSpPr>
      <cdr:spPr>
        <a:xfrm xmlns:a="http://schemas.openxmlformats.org/drawingml/2006/main" rot="358406">
          <a:off x="2925350" y="2774808"/>
          <a:ext cx="1509996" cy="3832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defTabSz="914354" rtl="0"/>
          <a:r>
            <a:rPr lang="ru-RU" sz="1600" b="1" kern="1200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- 79 млн руб</a:t>
          </a:r>
          <a:r>
            <a:rPr lang="ru-RU" sz="1600" b="1" kern="1200" dirty="0" smtClean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.</a:t>
          </a:r>
          <a:endParaRPr lang="ru-RU" sz="1600" b="1" kern="1200" dirty="0">
            <a:solidFill>
              <a:schemeClr val="accent1">
                <a:lumMod val="50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0.32346</cdr:x>
      <cdr:y>0.69464</cdr:y>
    </cdr:from>
    <cdr:to>
      <cdr:x>0.42349</cdr:x>
      <cdr:y>0.78488</cdr:y>
    </cdr:to>
    <cdr:sp macro="" textlink="">
      <cdr:nvSpPr>
        <cdr:cNvPr id="32" name="TextBox 3"/>
        <cdr:cNvSpPr txBox="1"/>
      </cdr:nvSpPr>
      <cdr:spPr>
        <a:xfrm xmlns:a="http://schemas.openxmlformats.org/drawingml/2006/main" rot="396152">
          <a:off x="3205705" y="3128793"/>
          <a:ext cx="991368" cy="4064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defTabSz="914354" rtl="0"/>
          <a:r>
            <a:rPr lang="ru-RU" sz="1600" b="1" kern="1200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- 35</a:t>
          </a:r>
          <a:r>
            <a:rPr lang="en-US" sz="1600" b="1" kern="1200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%</a:t>
          </a:r>
          <a:endParaRPr lang="ru-RU" sz="1600" b="1" kern="1200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0.13311</cdr:x>
      <cdr:y>0.09447</cdr:y>
    </cdr:from>
    <cdr:to>
      <cdr:x>0.32614</cdr:x>
      <cdr:y>0.19063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19263" y="425533"/>
          <a:ext cx="1913064" cy="4331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 </a:t>
          </a:r>
          <a:r>
            <a:rPr lang="ru-RU" sz="16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185 </a:t>
          </a:r>
          <a:r>
            <a:rPr lang="ru-RU" sz="16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млн руб.</a:t>
          </a:r>
        </a:p>
      </cdr:txBody>
    </cdr:sp>
  </cdr:relSizeAnchor>
  <cdr:relSizeAnchor xmlns:cdr="http://schemas.openxmlformats.org/drawingml/2006/chartDrawing">
    <cdr:from>
      <cdr:x>0.45108</cdr:x>
      <cdr:y>0.34719</cdr:y>
    </cdr:from>
    <cdr:to>
      <cdr:x>0.62198</cdr:x>
      <cdr:y>0.44335</cdr:y>
    </cdr:to>
    <cdr:sp macro="" textlink="">
      <cdr:nvSpPr>
        <cdr:cNvPr id="22" name="TextBox 1"/>
        <cdr:cNvSpPr txBox="1"/>
      </cdr:nvSpPr>
      <cdr:spPr>
        <a:xfrm xmlns:a="http://schemas.openxmlformats.org/drawingml/2006/main">
          <a:off x="4470536" y="1563803"/>
          <a:ext cx="1693741" cy="4331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670 </a:t>
          </a:r>
          <a:r>
            <a:rPr lang="ru-RU" sz="16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млн руб.</a:t>
          </a:r>
        </a:p>
      </cdr:txBody>
    </cdr:sp>
  </cdr:relSizeAnchor>
  <cdr:relSizeAnchor xmlns:cdr="http://schemas.openxmlformats.org/drawingml/2006/chartDrawing">
    <cdr:from>
      <cdr:x>0.76646</cdr:x>
      <cdr:y>0.2348</cdr:y>
    </cdr:from>
    <cdr:to>
      <cdr:x>0.93736</cdr:x>
      <cdr:y>0.33097</cdr:y>
    </cdr:to>
    <cdr:sp macro="" textlink="">
      <cdr:nvSpPr>
        <cdr:cNvPr id="26" name="TextBox 1"/>
        <cdr:cNvSpPr txBox="1"/>
      </cdr:nvSpPr>
      <cdr:spPr>
        <a:xfrm xmlns:a="http://schemas.openxmlformats.org/drawingml/2006/main">
          <a:off x="7596186" y="1057591"/>
          <a:ext cx="1693740" cy="4331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913 </a:t>
          </a:r>
          <a:r>
            <a:rPr lang="ru-RU" sz="16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млн руб.</a:t>
          </a:r>
        </a:p>
      </cdr:txBody>
    </cdr:sp>
  </cdr:relSizeAnchor>
  <cdr:relSizeAnchor xmlns:cdr="http://schemas.openxmlformats.org/drawingml/2006/chartDrawing">
    <cdr:from>
      <cdr:x>0.3058</cdr:x>
      <cdr:y>0.39526</cdr:y>
    </cdr:from>
    <cdr:to>
      <cdr:x>0.44177</cdr:x>
      <cdr:y>0.49143</cdr:y>
    </cdr:to>
    <cdr:cxnSp macro="">
      <cdr:nvCxnSpPr>
        <cdr:cNvPr id="33" name="Прямая со стрелкой 32"/>
        <cdr:cNvCxnSpPr/>
      </cdr:nvCxnSpPr>
      <cdr:spPr>
        <a:xfrm xmlns:a="http://schemas.openxmlformats.org/drawingml/2006/main">
          <a:off x="3030727" y="1780352"/>
          <a:ext cx="1347537" cy="433137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2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0.60737</cdr:x>
      <cdr:y>0.08766</cdr:y>
    </cdr:from>
    <cdr:to>
      <cdr:x>0.7384</cdr:x>
      <cdr:y>0.19763</cdr:y>
    </cdr:to>
    <cdr:sp macro="" textlink="">
      <cdr:nvSpPr>
        <cdr:cNvPr id="2" name="Выгнутая вверх стрелка 1"/>
        <cdr:cNvSpPr/>
      </cdr:nvSpPr>
      <cdr:spPr>
        <a:xfrm xmlns:a="http://schemas.openxmlformats.org/drawingml/2006/main" rot="20604467">
          <a:off x="5846161" y="441390"/>
          <a:ext cx="1261269" cy="553697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5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0.29838</cdr:x>
      <cdr:y>0.05858</cdr:y>
    </cdr:from>
    <cdr:to>
      <cdr:x>0.42228</cdr:x>
      <cdr:y>0.1621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872058" y="294946"/>
          <a:ext cx="1192587" cy="5212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+ 12%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0.61486</cdr:x>
      <cdr:y>0.01276</cdr:y>
    </cdr:from>
    <cdr:to>
      <cdr:x>0.73877</cdr:x>
      <cdr:y>0.11629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5918297" y="64226"/>
          <a:ext cx="1192684" cy="5212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+ 18%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0.64978</cdr:x>
      <cdr:y>0.20249</cdr:y>
    </cdr:from>
    <cdr:to>
      <cdr:x>0.65542</cdr:x>
      <cdr:y>0.2692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 flipH="1">
          <a:off x="7147368" y="1053931"/>
          <a:ext cx="62051" cy="34718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75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0.72499</cdr:x>
      <cdr:y>0.57577</cdr:y>
    </cdr:from>
    <cdr:to>
      <cdr:x>0.74335</cdr:x>
      <cdr:y>0.57852</cdr:y>
    </cdr:to>
    <cdr:cxnSp macro="">
      <cdr:nvCxnSpPr>
        <cdr:cNvPr id="5" name="Прямая соединительная линия 4"/>
        <cdr:cNvCxnSpPr/>
      </cdr:nvCxnSpPr>
      <cdr:spPr>
        <a:xfrm xmlns:a="http://schemas.openxmlformats.org/drawingml/2006/main" flipV="1">
          <a:off x="7772215" y="2996755"/>
          <a:ext cx="196781" cy="1430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0.71629</cdr:x>
      <cdr:y>0.35737</cdr:y>
    </cdr:from>
    <cdr:to>
      <cdr:x>0.76918</cdr:x>
      <cdr:y>0.42672</cdr:y>
    </cdr:to>
    <cdr:cxnSp macro="">
      <cdr:nvCxnSpPr>
        <cdr:cNvPr id="9" name="Прямая соединительная линия 8"/>
        <cdr:cNvCxnSpPr/>
      </cdr:nvCxnSpPr>
      <cdr:spPr>
        <a:xfrm xmlns:a="http://schemas.openxmlformats.org/drawingml/2006/main" flipH="1">
          <a:off x="7678930" y="1860047"/>
          <a:ext cx="566995" cy="36094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0.36674</cdr:x>
      <cdr:y>0.17253</cdr:y>
    </cdr:from>
    <cdr:to>
      <cdr:x>0.44619</cdr:x>
      <cdr:y>0.29002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 flipH="1" flipV="1">
          <a:off x="4034008" y="897983"/>
          <a:ext cx="873886" cy="61150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0.7063</cdr:x>
      <cdr:y>0.74296</cdr:y>
    </cdr:from>
    <cdr:to>
      <cdr:x>0.74402</cdr:x>
      <cdr:y>0.86131</cdr:y>
    </cdr:to>
    <cdr:cxnSp macro="">
      <cdr:nvCxnSpPr>
        <cdr:cNvPr id="18" name="Прямая соединительная линия 17"/>
        <cdr:cNvCxnSpPr/>
      </cdr:nvCxnSpPr>
      <cdr:spPr>
        <a:xfrm xmlns:a="http://schemas.openxmlformats.org/drawingml/2006/main">
          <a:off x="7769036" y="3866925"/>
          <a:ext cx="414941" cy="61600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0.70678</cdr:x>
      <cdr:y>0.44434</cdr:y>
    </cdr:from>
    <cdr:to>
      <cdr:x>0.75366</cdr:x>
      <cdr:y>0.46834</cdr:y>
    </cdr:to>
    <cdr:cxnSp macro="">
      <cdr:nvCxnSpPr>
        <cdr:cNvPr id="5" name="Прямая соединительная линия 4"/>
        <cdr:cNvCxnSpPr/>
      </cdr:nvCxnSpPr>
      <cdr:spPr>
        <a:xfrm xmlns:a="http://schemas.openxmlformats.org/drawingml/2006/main" flipH="1">
          <a:off x="6888418" y="2267320"/>
          <a:ext cx="456902" cy="12246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0.60804</cdr:x>
      <cdr:y>0.18117</cdr:y>
    </cdr:from>
    <cdr:to>
      <cdr:x>0.69528</cdr:x>
      <cdr:y>0.21335</cdr:y>
    </cdr:to>
    <cdr:cxnSp macro="">
      <cdr:nvCxnSpPr>
        <cdr:cNvPr id="17" name="Прямая соединительная линия 16"/>
        <cdr:cNvCxnSpPr/>
      </cdr:nvCxnSpPr>
      <cdr:spPr>
        <a:xfrm xmlns:a="http://schemas.openxmlformats.org/drawingml/2006/main" flipH="1">
          <a:off x="5926089" y="924427"/>
          <a:ext cx="850259" cy="16420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0.55044</cdr:x>
      <cdr:y>0.14533</cdr:y>
    </cdr:from>
    <cdr:to>
      <cdr:x>0.55435</cdr:x>
      <cdr:y>0.18266</cdr:y>
    </cdr:to>
    <cdr:cxnSp macro="">
      <cdr:nvCxnSpPr>
        <cdr:cNvPr id="25" name="Прямая соединительная линия 24"/>
        <cdr:cNvCxnSpPr/>
      </cdr:nvCxnSpPr>
      <cdr:spPr>
        <a:xfrm xmlns:a="http://schemas.openxmlformats.org/drawingml/2006/main" flipV="1">
          <a:off x="5364704" y="741546"/>
          <a:ext cx="38100" cy="19050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0.32596</cdr:x>
      <cdr:y>0.21546</cdr:y>
    </cdr:from>
    <cdr:to>
      <cdr:x>0.39182</cdr:x>
      <cdr:y>0.2535</cdr:y>
    </cdr:to>
    <cdr:cxnSp macro="">
      <cdr:nvCxnSpPr>
        <cdr:cNvPr id="27" name="Прямая соединительная линия 26"/>
        <cdr:cNvCxnSpPr/>
      </cdr:nvCxnSpPr>
      <cdr:spPr>
        <a:xfrm xmlns:a="http://schemas.openxmlformats.org/drawingml/2006/main" flipH="1" flipV="1">
          <a:off x="3176853" y="1099411"/>
          <a:ext cx="641885" cy="19410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0.31393</cdr:x>
      <cdr:y>0.864</cdr:y>
    </cdr:from>
    <cdr:to>
      <cdr:x>0.47421</cdr:x>
      <cdr:y>0.89387</cdr:y>
    </cdr:to>
    <cdr:cxnSp macro="">
      <cdr:nvCxnSpPr>
        <cdr:cNvPr id="28" name="Прямая соединительная линия 27"/>
        <cdr:cNvCxnSpPr/>
      </cdr:nvCxnSpPr>
      <cdr:spPr>
        <a:xfrm xmlns:a="http://schemas.openxmlformats.org/drawingml/2006/main" flipH="1" flipV="1">
          <a:off x="3059654" y="4408671"/>
          <a:ext cx="1562100" cy="15240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0.59046</cdr:x>
      <cdr:y>0.8696</cdr:y>
    </cdr:from>
    <cdr:to>
      <cdr:x>0.70192</cdr:x>
      <cdr:y>0.88313</cdr:y>
    </cdr:to>
    <cdr:cxnSp macro="">
      <cdr:nvCxnSpPr>
        <cdr:cNvPr id="29" name="Прямая соединительная линия 28"/>
        <cdr:cNvCxnSpPr/>
      </cdr:nvCxnSpPr>
      <cdr:spPr>
        <a:xfrm xmlns:a="http://schemas.openxmlformats.org/drawingml/2006/main" flipH="1">
          <a:off x="5754789" y="4437246"/>
          <a:ext cx="1086290" cy="6904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4302625" cy="341297"/>
          </a:xfrm>
          <a:prstGeom prst="rect">
            <a:avLst/>
          </a:prstGeom>
        </p:spPr>
        <p:txBody>
          <a:bodyPr vert="horz" lIns="91102" tIns="45551" rIns="91102" bIns="4555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7" y="3"/>
            <a:ext cx="4302625" cy="341297"/>
          </a:xfrm>
          <a:prstGeom prst="rect">
            <a:avLst/>
          </a:prstGeom>
        </p:spPr>
        <p:txBody>
          <a:bodyPr vert="horz" lIns="91102" tIns="45551" rIns="91102" bIns="45551" rtlCol="0"/>
          <a:lstStyle>
            <a:lvl1pPr algn="r">
              <a:defRPr sz="1200"/>
            </a:lvl1pPr>
          </a:lstStyle>
          <a:p>
            <a:fld id="{51EEF424-2562-4C53-A749-A2605F3E073D}" type="datetimeFigureOut">
              <a:rPr lang="ru-RU" smtClean="0"/>
              <a:pPr/>
              <a:t>08.08.2024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6456381"/>
            <a:ext cx="4302625" cy="341297"/>
          </a:xfrm>
          <a:prstGeom prst="rect">
            <a:avLst/>
          </a:prstGeom>
        </p:spPr>
        <p:txBody>
          <a:bodyPr vert="horz" lIns="91102" tIns="45551" rIns="91102" bIns="4555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7" y="6456381"/>
            <a:ext cx="4302625" cy="341297"/>
          </a:xfrm>
          <a:prstGeom prst="rect">
            <a:avLst/>
          </a:prstGeom>
        </p:spPr>
        <p:txBody>
          <a:bodyPr vert="horz" lIns="91102" tIns="45551" rIns="91102" bIns="45551" rtlCol="0" anchor="b"/>
          <a:lstStyle>
            <a:lvl1pPr algn="r">
              <a:defRPr sz="1200"/>
            </a:lvl1pPr>
          </a:lstStyle>
          <a:p>
            <a:fld id="{EBF96AD4-418A-4C2D-99E0-A26ED6C4DC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9860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301543" cy="341064"/>
          </a:xfrm>
          <a:prstGeom prst="rect">
            <a:avLst/>
          </a:prstGeom>
        </p:spPr>
        <p:txBody>
          <a:bodyPr vert="horz" lIns="91102" tIns="45551" rIns="91102" bIns="4555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801" y="1"/>
            <a:ext cx="4301543" cy="341064"/>
          </a:xfrm>
          <a:prstGeom prst="rect">
            <a:avLst/>
          </a:prstGeom>
        </p:spPr>
        <p:txBody>
          <a:bodyPr vert="horz" lIns="91102" tIns="45551" rIns="91102" bIns="45551" rtlCol="0"/>
          <a:lstStyle>
            <a:lvl1pPr algn="r">
              <a:defRPr sz="1200"/>
            </a:lvl1pPr>
          </a:lstStyle>
          <a:p>
            <a:fld id="{FF5A3E18-14D3-45E2-88B8-F6CBAD93BF42}" type="datetimeFigureOut">
              <a:rPr lang="ru-RU" smtClean="0"/>
              <a:pPr/>
              <a:t>08.08.2024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50900"/>
            <a:ext cx="4078288" cy="2293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02" tIns="45551" rIns="91102" bIns="4555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5" y="3271384"/>
            <a:ext cx="7941310" cy="2676585"/>
          </a:xfrm>
          <a:prstGeom prst="rect">
            <a:avLst/>
          </a:prstGeom>
        </p:spPr>
        <p:txBody>
          <a:bodyPr vert="horz" lIns="91102" tIns="45551" rIns="91102" bIns="4555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6456616"/>
            <a:ext cx="4301543" cy="341063"/>
          </a:xfrm>
          <a:prstGeom prst="rect">
            <a:avLst/>
          </a:prstGeom>
        </p:spPr>
        <p:txBody>
          <a:bodyPr vert="horz" lIns="91102" tIns="45551" rIns="91102" bIns="4555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801" y="6456616"/>
            <a:ext cx="4301543" cy="341063"/>
          </a:xfrm>
          <a:prstGeom prst="rect">
            <a:avLst/>
          </a:prstGeom>
        </p:spPr>
        <p:txBody>
          <a:bodyPr vert="horz" lIns="91102" tIns="45551" rIns="91102" bIns="45551" rtlCol="0" anchor="b"/>
          <a:lstStyle>
            <a:lvl1pPr algn="r">
              <a:defRPr sz="1200"/>
            </a:lvl1pPr>
          </a:lstStyle>
          <a:p>
            <a:fld id="{54508FE1-6458-4179-8391-38E96E3250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355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691523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11979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693646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221127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1523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603015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7710994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5409144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9460207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10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9470848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11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2136643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12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4038177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13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4984992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14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6512791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15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8565399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16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6751540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17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356466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18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362704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19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1759588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373457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2188245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5958910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5314" indent="-28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1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37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6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8753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412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37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6255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2616980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5314" indent="-28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1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37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6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8753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412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37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6255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5317669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924175" y="850900"/>
            <a:ext cx="4078288" cy="22939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094" indent="-28465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605" indent="-2277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046" indent="-2277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488" indent="-2277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4930" indent="-22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372" indent="-22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5813" indent="-22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256" indent="-22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9217516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5314" indent="-28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1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37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6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8753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412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37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6255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628062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5314" indent="-28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1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37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6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8753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412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37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6255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6330883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5314" indent="-28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1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37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6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8753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412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37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6255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3281401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5314" indent="-28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1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37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6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8753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412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37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6255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4382488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914650" y="844550"/>
            <a:ext cx="4043363" cy="22748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5314" indent="-28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1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37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6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8753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412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37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6255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30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7949420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31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823041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8D6-E802-4CA8-86C0-E280F4D1D58E}" type="datetime1">
              <a:rPr lang="ru-RU" smtClean="0"/>
              <a:pPr/>
              <a:t>08.08.2024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843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D30D2-FB6A-474B-BCE6-8AEBFF11490B}" type="datetime1">
              <a:rPr lang="ru-RU" smtClean="0"/>
              <a:pPr/>
              <a:t>08.08.2024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079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B00CC-983E-4BC6-8480-0665CE949F26}" type="datetime1">
              <a:rPr lang="ru-RU" smtClean="0"/>
              <a:pPr/>
              <a:t>08.08.2024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219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7B33B-873C-47C7-BE19-2689EAFB3922}" type="datetime1">
              <a:rPr lang="ru-RU" smtClean="0"/>
              <a:pPr/>
              <a:t>08.08.2024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759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673DB-F251-4BC4-AABC-7F03A5EAC717}" type="datetime1">
              <a:rPr lang="ru-RU" smtClean="0"/>
              <a:pPr/>
              <a:t>08.08.2024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185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E9BCD-7C2D-49D6-87A1-DB68827838FA}" type="datetime1">
              <a:rPr lang="ru-RU" smtClean="0"/>
              <a:pPr/>
              <a:t>08.08.2024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277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79CCE-69E1-4E52-B386-4836F132F2AF}" type="datetime1">
              <a:rPr lang="ru-RU" smtClean="0"/>
              <a:pPr/>
              <a:t>08.08.2024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992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268F-1536-45BA-87C4-60C9E485AACB}" type="datetime1">
              <a:rPr lang="ru-RU" smtClean="0"/>
              <a:pPr/>
              <a:t>08.08.2024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07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6E800-B7C8-4B59-B983-653C4E5DEA82}" type="datetime1">
              <a:rPr lang="ru-RU" smtClean="0"/>
              <a:pPr/>
              <a:t>08.08.2024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740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FBE8E-3B1A-4AD8-A246-E5DCACFFED7F}" type="datetime1">
              <a:rPr lang="ru-RU" smtClean="0"/>
              <a:pPr/>
              <a:t>08.08.2024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706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218E-A54B-470D-857C-8EE898448CF4}" type="datetime1">
              <a:rPr lang="ru-RU" smtClean="0"/>
              <a:pPr/>
              <a:t>08.08.2024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70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B8936-6509-403F-9967-BA1864220F8E}" type="datetime1">
              <a:rPr lang="ru-RU" smtClean="0"/>
              <a:pPr/>
              <a:t>08.08.2024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943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1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1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chart" Target="../charts/chart1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chart" Target="../charts/chart13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5.png"/><Relationship Id="rId5" Type="http://schemas.openxmlformats.org/officeDocument/2006/relationships/image" Target="../media/image11.jpeg"/><Relationship Id="rId10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15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3.png"/><Relationship Id="rId9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chart" Target="../charts/chart14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1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-1" y="-11153"/>
            <a:ext cx="12192002" cy="6869153"/>
            <a:chOff x="-1" y="-11153"/>
            <a:chExt cx="12192002" cy="6869153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-1" y="-11153"/>
              <a:ext cx="12192002" cy="2468463"/>
              <a:chOff x="-1" y="-11153"/>
              <a:chExt cx="12192002" cy="2468463"/>
            </a:xfrm>
          </p:grpSpPr>
          <p:pic>
            <p:nvPicPr>
              <p:cNvPr id="4" name="Рисунок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588" r="30" b="28208"/>
              <a:stretch/>
            </p:blipFill>
            <p:spPr>
              <a:xfrm>
                <a:off x="4723657" y="-11152"/>
                <a:ext cx="7468344" cy="2453269"/>
              </a:xfrm>
              <a:prstGeom prst="rect">
                <a:avLst/>
              </a:prstGeom>
            </p:spPr>
          </p:pic>
          <p:pic>
            <p:nvPicPr>
              <p:cNvPr id="13" name="Рисунок 12"/>
              <p:cNvPicPr>
                <a:picLocks noChangeAspect="1"/>
              </p:cNvPicPr>
              <p:nvPr/>
            </p:nvPicPr>
            <p:blipFill rotWithShape="1">
              <a:blip r:embed="rId4"/>
              <a:srcRect t="8990" r="52670" b="14346"/>
              <a:stretch/>
            </p:blipFill>
            <p:spPr>
              <a:xfrm flipH="1">
                <a:off x="-1" y="-11153"/>
                <a:ext cx="4723657" cy="2468463"/>
              </a:xfrm>
              <a:prstGeom prst="rect">
                <a:avLst/>
              </a:prstGeom>
            </p:spPr>
          </p:pic>
        </p:grpSp>
        <p:sp>
          <p:nvSpPr>
            <p:cNvPr id="14" name="Прямоугольник 13"/>
            <p:cNvSpPr/>
            <p:nvPr/>
          </p:nvSpPr>
          <p:spPr>
            <a:xfrm>
              <a:off x="0" y="2442117"/>
              <a:ext cx="12192000" cy="4415883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99879" y="2667390"/>
            <a:ext cx="1175448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064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Исполнение бюджета муниципального образования город Набережные Челны</a:t>
            </a:r>
          </a:p>
          <a:p>
            <a:pPr lvl="0" algn="ctr" defTabSz="9064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за </a:t>
            </a:r>
            <a:r>
              <a:rPr lang="en-US" sz="3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 </a:t>
            </a:r>
            <a:r>
              <a:rPr lang="ru-RU" sz="3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полугодие 2024 года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069112" y="4367335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-37757" y="4482538"/>
            <a:ext cx="12229757" cy="1969766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</a:bodyPr>
          <a:lstStyle/>
          <a:p>
            <a:pPr algn="ctr" defTabSz="9064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Мулюкова Светлана Рафаильевна </a:t>
            </a:r>
            <a:endParaRPr lang="en-US" sz="3000" b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ctr" defTabSz="9064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Заместитель Руководителя Исполнительного комитета, </a:t>
            </a:r>
            <a:br>
              <a:rPr lang="ru-RU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</a:br>
            <a:r>
              <a:rPr lang="ru-RU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начальник управления финансов</a:t>
            </a:r>
            <a:endParaRPr lang="ru-RU" sz="3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ctr" defTabSz="9064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64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0"/>
            <a:ext cx="12188283" cy="6858001"/>
            <a:chOff x="0" y="-1"/>
            <a:chExt cx="12188283" cy="6858001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0" y="-1"/>
              <a:ext cx="12188283" cy="6858001"/>
              <a:chOff x="0" y="-1"/>
              <a:chExt cx="12188283" cy="6858001"/>
            </a:xfrm>
          </p:grpSpPr>
          <p:pic>
            <p:nvPicPr>
              <p:cNvPr id="4" name="Рисунок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" b="15594"/>
              <a:stretch/>
            </p:blipFill>
            <p:spPr>
              <a:xfrm>
                <a:off x="0" y="-1"/>
                <a:ext cx="12188283" cy="6858001"/>
              </a:xfrm>
              <a:prstGeom prst="rect">
                <a:avLst/>
              </a:prstGeom>
            </p:spPr>
          </p:pic>
          <p:sp>
            <p:nvSpPr>
              <p:cNvPr id="5" name="Прямоугольник 4"/>
              <p:cNvSpPr/>
              <p:nvPr/>
            </p:nvSpPr>
            <p:spPr>
              <a:xfrm>
                <a:off x="178419" y="157471"/>
                <a:ext cx="11831444" cy="6564004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240" y="269230"/>
                <a:ext cx="646232" cy="810838"/>
              </a:xfrm>
              <a:prstGeom prst="rect">
                <a:avLst/>
              </a:prstGeom>
            </p:spPr>
          </p:pic>
        </p:grpSp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969810" y="386519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Доходы бюджета </a:t>
            </a:r>
          </a:p>
          <a:p>
            <a:pPr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города Набережные Челны</a:t>
            </a:r>
          </a:p>
        </p:txBody>
      </p: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1262616317"/>
              </p:ext>
            </p:extLst>
          </p:nvPr>
        </p:nvGraphicFramePr>
        <p:xfrm>
          <a:off x="853690" y="1386297"/>
          <a:ext cx="9625403" cy="5152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" name="Равно 9"/>
          <p:cNvSpPr/>
          <p:nvPr/>
        </p:nvSpPr>
        <p:spPr>
          <a:xfrm>
            <a:off x="4091354" y="4243754"/>
            <a:ext cx="679938" cy="433754"/>
          </a:xfrm>
          <a:prstGeom prst="mathEqual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Плюс 11"/>
          <p:cNvSpPr/>
          <p:nvPr/>
        </p:nvSpPr>
        <p:spPr>
          <a:xfrm>
            <a:off x="7174523" y="4161693"/>
            <a:ext cx="550984" cy="515816"/>
          </a:xfrm>
          <a:prstGeom prst="mathPlu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69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3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1019222" y="249621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Отчет об исполнении  плановых назначений </a:t>
            </a:r>
          </a:p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 собственным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доходам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pPr fontAlgn="b">
              <a:defRPr/>
            </a:pP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6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месяцев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202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4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года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руб.)</a:t>
            </a:r>
          </a:p>
        </p:txBody>
      </p:sp>
      <p:graphicFrame>
        <p:nvGraphicFramePr>
          <p:cNvPr id="9" name="Диаграмма 8"/>
          <p:cNvGraphicFramePr/>
          <p:nvPr>
            <p:extLst/>
          </p:nvPr>
        </p:nvGraphicFramePr>
        <p:xfrm>
          <a:off x="939658" y="1491016"/>
          <a:ext cx="9301976" cy="4907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8" name="TextBox 1"/>
          <p:cNvSpPr txBox="1"/>
          <p:nvPr/>
        </p:nvSpPr>
        <p:spPr>
          <a:xfrm>
            <a:off x="8610600" y="1467359"/>
            <a:ext cx="926231" cy="35232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111</a:t>
            </a: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endParaRPr lang="ru-RU" sz="18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15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4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0"/>
            <a:ext cx="12188283" cy="6858001"/>
            <a:chOff x="0" y="-1"/>
            <a:chExt cx="12188283" cy="6858001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0" y="-1"/>
              <a:ext cx="12188283" cy="6858001"/>
              <a:chOff x="0" y="-1"/>
              <a:chExt cx="12188283" cy="6858001"/>
            </a:xfrm>
          </p:grpSpPr>
          <p:pic>
            <p:nvPicPr>
              <p:cNvPr id="4" name="Рисунок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" b="15594"/>
              <a:stretch/>
            </p:blipFill>
            <p:spPr>
              <a:xfrm>
                <a:off x="0" y="-1"/>
                <a:ext cx="12188283" cy="6858001"/>
              </a:xfrm>
              <a:prstGeom prst="rect">
                <a:avLst/>
              </a:prstGeom>
            </p:spPr>
          </p:pic>
          <p:sp>
            <p:nvSpPr>
              <p:cNvPr id="5" name="Прямоугольник 4"/>
              <p:cNvSpPr/>
              <p:nvPr/>
            </p:nvSpPr>
            <p:spPr>
              <a:xfrm>
                <a:off x="178419" y="157471"/>
                <a:ext cx="11831444" cy="6564004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240" y="269230"/>
                <a:ext cx="646232" cy="810838"/>
              </a:xfrm>
              <a:prstGeom prst="rect">
                <a:avLst/>
              </a:prstGeom>
            </p:spPr>
          </p:pic>
        </p:grpSp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969810" y="365285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Доходы бюджета </a:t>
            </a:r>
          </a:p>
          <a:p>
            <a:pPr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города Набережные Челны</a:t>
            </a:r>
          </a:p>
        </p:txBody>
      </p: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97429211"/>
              </p:ext>
            </p:extLst>
          </p:nvPr>
        </p:nvGraphicFramePr>
        <p:xfrm>
          <a:off x="841967" y="1457325"/>
          <a:ext cx="10690252" cy="503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67469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5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0"/>
            <a:ext cx="12188283" cy="6858001"/>
            <a:chOff x="0" y="-1"/>
            <a:chExt cx="12188283" cy="6858001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0" y="-1"/>
              <a:ext cx="12188283" cy="6858001"/>
              <a:chOff x="0" y="-1"/>
              <a:chExt cx="12188283" cy="6858001"/>
            </a:xfrm>
          </p:grpSpPr>
          <p:pic>
            <p:nvPicPr>
              <p:cNvPr id="4" name="Рисунок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" b="15594"/>
              <a:stretch/>
            </p:blipFill>
            <p:spPr>
              <a:xfrm>
                <a:off x="0" y="-1"/>
                <a:ext cx="12188283" cy="6858001"/>
              </a:xfrm>
              <a:prstGeom prst="rect">
                <a:avLst/>
              </a:prstGeom>
            </p:spPr>
          </p:pic>
          <p:sp>
            <p:nvSpPr>
              <p:cNvPr id="5" name="Прямоугольник 4"/>
              <p:cNvSpPr/>
              <p:nvPr/>
            </p:nvSpPr>
            <p:spPr>
              <a:xfrm>
                <a:off x="178419" y="157471"/>
                <a:ext cx="11831444" cy="6564004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240" y="269230"/>
                <a:ext cx="646232" cy="810838"/>
              </a:xfrm>
              <a:prstGeom prst="rect">
                <a:avLst/>
              </a:prstGeom>
            </p:spPr>
          </p:pic>
        </p:grpSp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969810" y="398347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0"/>
              </a:spcBef>
            </a:pP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Поступление налога на доходы </a:t>
            </a:r>
          </a:p>
          <a:p>
            <a:pPr>
              <a:spcBef>
                <a:spcPts val="0"/>
              </a:spcBef>
            </a:pP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физических лиц по годам (млн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руб.)</a:t>
            </a:r>
            <a:endParaRPr 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219064834"/>
              </p:ext>
            </p:extLst>
          </p:nvPr>
        </p:nvGraphicFramePr>
        <p:xfrm>
          <a:off x="841967" y="1457325"/>
          <a:ext cx="9625403" cy="503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72606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6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0"/>
            <a:ext cx="12188283" cy="6858001"/>
            <a:chOff x="0" y="-1"/>
            <a:chExt cx="12188283" cy="6858001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0" y="-1"/>
              <a:ext cx="12188283" cy="6858001"/>
              <a:chOff x="0" y="-1"/>
              <a:chExt cx="12188283" cy="6858001"/>
            </a:xfrm>
          </p:grpSpPr>
          <p:pic>
            <p:nvPicPr>
              <p:cNvPr id="4" name="Рисунок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" b="15594"/>
              <a:stretch/>
            </p:blipFill>
            <p:spPr>
              <a:xfrm>
                <a:off x="0" y="-1"/>
                <a:ext cx="12188283" cy="6858001"/>
              </a:xfrm>
              <a:prstGeom prst="rect">
                <a:avLst/>
              </a:prstGeom>
            </p:spPr>
          </p:pic>
          <p:sp>
            <p:nvSpPr>
              <p:cNvPr id="5" name="Прямоугольник 4"/>
              <p:cNvSpPr/>
              <p:nvPr/>
            </p:nvSpPr>
            <p:spPr>
              <a:xfrm>
                <a:off x="178419" y="157471"/>
                <a:ext cx="11831444" cy="6564004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240" y="269230"/>
                <a:ext cx="646232" cy="810838"/>
              </a:xfrm>
              <a:prstGeom prst="rect">
                <a:avLst/>
              </a:prstGeom>
            </p:spPr>
          </p:pic>
        </p:grpSp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680224" y="393109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0"/>
              </a:spcBef>
            </a:pP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Крупнейшие налогоплательщики НДФЛ</a:t>
            </a:r>
            <a:endParaRPr 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884556"/>
              </p:ext>
            </p:extLst>
          </p:nvPr>
        </p:nvGraphicFramePr>
        <p:xfrm>
          <a:off x="578576" y="1434935"/>
          <a:ext cx="11031129" cy="51042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3618">
                  <a:extLst>
                    <a:ext uri="{9D8B030D-6E8A-4147-A177-3AD203B41FA5}">
                      <a16:colId xmlns:a16="http://schemas.microsoft.com/office/drawing/2014/main" xmlns="" val="2315217205"/>
                    </a:ext>
                  </a:extLst>
                </a:gridCol>
                <a:gridCol w="3837841">
                  <a:extLst>
                    <a:ext uri="{9D8B030D-6E8A-4147-A177-3AD203B41FA5}">
                      <a16:colId xmlns:a16="http://schemas.microsoft.com/office/drawing/2014/main" xmlns="" val="2695157862"/>
                    </a:ext>
                  </a:extLst>
                </a:gridCol>
                <a:gridCol w="1370459">
                  <a:extLst>
                    <a:ext uri="{9D8B030D-6E8A-4147-A177-3AD203B41FA5}">
                      <a16:colId xmlns:a16="http://schemas.microsoft.com/office/drawing/2014/main" xmlns="" val="384012305"/>
                    </a:ext>
                  </a:extLst>
                </a:gridCol>
                <a:gridCol w="1236785">
                  <a:extLst>
                    <a:ext uri="{9D8B030D-6E8A-4147-A177-3AD203B41FA5}">
                      <a16:colId xmlns:a16="http://schemas.microsoft.com/office/drawing/2014/main" xmlns="" val="1092643589"/>
                    </a:ext>
                  </a:extLst>
                </a:gridCol>
                <a:gridCol w="1359072">
                  <a:extLst>
                    <a:ext uri="{9D8B030D-6E8A-4147-A177-3AD203B41FA5}">
                      <a16:colId xmlns:a16="http://schemas.microsoft.com/office/drawing/2014/main" xmlns="" val="840006802"/>
                    </a:ext>
                  </a:extLst>
                </a:gridCol>
                <a:gridCol w="2733354">
                  <a:extLst>
                    <a:ext uri="{9D8B030D-6E8A-4147-A177-3AD203B41FA5}">
                      <a16:colId xmlns:a16="http://schemas.microsoft.com/office/drawing/2014/main" xmlns="" val="595614438"/>
                    </a:ext>
                  </a:extLst>
                </a:gridCol>
              </a:tblGrid>
              <a:tr h="795917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 п/п</a:t>
                      </a: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организации</a:t>
                      </a: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Уд. вес.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платежах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Темп прироста, %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 прироста, в млн руб.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Причины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21530299"/>
                  </a:ext>
                </a:extLst>
              </a:tr>
              <a:tr h="247935">
                <a:tc>
                  <a:txBody>
                    <a:bodyPr/>
                    <a:lstStyle/>
                    <a:p>
                      <a:pPr marL="0" indent="0" algn="ctr" rtl="0" fontAlgn="ctr">
                        <a:buFont typeface="+mj-lt"/>
                        <a:buNone/>
                      </a:pPr>
                      <a:r>
                        <a:rPr kumimoji="0" lang="ru-RU" sz="1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kumimoji="0" lang="ru-RU" sz="1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ПАО </a:t>
                      </a: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«КАМАЗ»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27,3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356,7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рост средней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заработной платы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83541564"/>
                  </a:ext>
                </a:extLst>
              </a:tr>
              <a:tr h="247935">
                <a:tc>
                  <a:txBody>
                    <a:bodyPr/>
                    <a:lstStyle/>
                    <a:p>
                      <a:pPr marL="0" indent="0" algn="ctr" rtl="0" fontAlgn="ctr">
                        <a:buFont typeface="+mj-lt"/>
                        <a:buNone/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kumimoji="0" lang="ru-RU" sz="15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ЗАОр</a:t>
                      </a: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«НПН КБК ИМ.С.П.ТИТОВА»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66,0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94,5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0284160"/>
                  </a:ext>
                </a:extLst>
              </a:tr>
              <a:tr h="247935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kumimoji="0" lang="ru-RU" sz="1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</a:t>
                      </a: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«НПО «РОСТАР»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94,7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62,0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70616019"/>
                  </a:ext>
                </a:extLst>
              </a:tr>
              <a:tr h="249842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kumimoji="0" lang="ru-RU" sz="1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АО </a:t>
                      </a: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«ПТФК «ЗТЭО»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73,6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47,1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8355649"/>
                  </a:ext>
                </a:extLst>
              </a:tr>
              <a:tr h="249842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kumimoji="0" lang="ru-RU" sz="1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АО </a:t>
                      </a: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«РЕМДИЗЕЛЬ»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17,9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33,6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1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рост средней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заработной платы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 увеличение численности работников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8307099"/>
                  </a:ext>
                </a:extLst>
              </a:tr>
              <a:tr h="249842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kumimoji="0" lang="ru-RU" sz="1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</a:t>
                      </a: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«ЧЕЛНЫВОДОКАНАЛ»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42,2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23,0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79769823"/>
                  </a:ext>
                </a:extLst>
              </a:tr>
              <a:tr h="232037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kumimoji="0" lang="ru-RU" sz="1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АО </a:t>
                      </a: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«НЧТЗ «ТЭМПО»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71,4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20,1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3427297"/>
                  </a:ext>
                </a:extLst>
              </a:tr>
              <a:tr h="240610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kumimoji="0" lang="ru-RU" sz="1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</a:t>
                      </a: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«УК «ТРАНСТЕХСЕРВИС»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45,4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18,1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49553986"/>
                  </a:ext>
                </a:extLst>
              </a:tr>
              <a:tr h="338014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kumimoji="0" lang="ru-RU" sz="1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АО </a:t>
                      </a: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«ПТФК «ТЕХНОТРОН»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66,9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17,2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8939026"/>
                  </a:ext>
                </a:extLst>
              </a:tr>
              <a:tr h="338014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kumimoji="0" lang="ru-RU" sz="1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АО </a:t>
                      </a: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«КАМА ДИЗЕЛЬ»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61,5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17,0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77799603"/>
                  </a:ext>
                </a:extLst>
              </a:tr>
              <a:tr h="231157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kumimoji="0" lang="ru-RU" sz="1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АО </a:t>
                      </a: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«АСТЕЙС»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37,4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16,8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511504"/>
                  </a:ext>
                </a:extLst>
              </a:tr>
              <a:tr h="338014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kumimoji="0" lang="ru-RU" sz="1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</a:t>
                      </a: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«ТРАКС </a:t>
                      </a:r>
                      <a:r>
                        <a:rPr kumimoji="0" lang="ru-RU" sz="1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ВОСТОК </a:t>
                      </a: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РУС»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82,2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16,3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8876229"/>
                  </a:ext>
                </a:extLst>
              </a:tr>
              <a:tr h="338014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kumimoji="0" lang="ru-RU" sz="1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АО </a:t>
                      </a: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«КЗМК «ТЭМПО»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54,9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13,5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09968927"/>
                  </a:ext>
                </a:extLst>
              </a:tr>
              <a:tr h="338014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kumimoji="0" lang="ru-RU" sz="1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</a:t>
                      </a: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«ЦИТ»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44,4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13,1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58126433"/>
                  </a:ext>
                </a:extLst>
              </a:tr>
              <a:tr h="338014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kumimoji="0" lang="ru-RU" sz="1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</a:t>
                      </a: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«АВТОЗАПЧАСТЬ КАМАЗ»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25,4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12,4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54834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227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7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0"/>
            <a:ext cx="12188283" cy="6858001"/>
            <a:chOff x="0" y="-1"/>
            <a:chExt cx="12188283" cy="6858001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0" y="-1"/>
              <a:ext cx="12188283" cy="6858001"/>
              <a:chOff x="0" y="-1"/>
              <a:chExt cx="12188283" cy="6858001"/>
            </a:xfrm>
          </p:grpSpPr>
          <p:pic>
            <p:nvPicPr>
              <p:cNvPr id="4" name="Рисунок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" b="15594"/>
              <a:stretch/>
            </p:blipFill>
            <p:spPr>
              <a:xfrm>
                <a:off x="0" y="-1"/>
                <a:ext cx="12188283" cy="6858001"/>
              </a:xfrm>
              <a:prstGeom prst="rect">
                <a:avLst/>
              </a:prstGeom>
            </p:spPr>
          </p:pic>
          <p:sp>
            <p:nvSpPr>
              <p:cNvPr id="5" name="Прямоугольник 4"/>
              <p:cNvSpPr/>
              <p:nvPr/>
            </p:nvSpPr>
            <p:spPr>
              <a:xfrm>
                <a:off x="178419" y="157471"/>
                <a:ext cx="11831444" cy="6564004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240" y="269230"/>
                <a:ext cx="646232" cy="810838"/>
              </a:xfrm>
              <a:prstGeom prst="rect">
                <a:avLst/>
              </a:prstGeom>
            </p:spPr>
          </p:pic>
        </p:grpSp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142859"/>
              </p:ext>
            </p:extLst>
          </p:nvPr>
        </p:nvGraphicFramePr>
        <p:xfrm>
          <a:off x="501451" y="1444984"/>
          <a:ext cx="11185379" cy="48353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69505">
                  <a:extLst>
                    <a:ext uri="{9D8B030D-6E8A-4147-A177-3AD203B41FA5}">
                      <a16:colId xmlns:a16="http://schemas.microsoft.com/office/drawing/2014/main" xmlns="" val="2695157862"/>
                    </a:ext>
                  </a:extLst>
                </a:gridCol>
                <a:gridCol w="1396505">
                  <a:extLst>
                    <a:ext uri="{9D8B030D-6E8A-4147-A177-3AD203B41FA5}">
                      <a16:colId xmlns:a16="http://schemas.microsoft.com/office/drawing/2014/main" xmlns="" val="384012305"/>
                    </a:ext>
                  </a:extLst>
                </a:gridCol>
                <a:gridCol w="1501630">
                  <a:extLst>
                    <a:ext uri="{9D8B030D-6E8A-4147-A177-3AD203B41FA5}">
                      <a16:colId xmlns:a16="http://schemas.microsoft.com/office/drawing/2014/main" xmlns="" val="1092643589"/>
                    </a:ext>
                  </a:extLst>
                </a:gridCol>
                <a:gridCol w="1417739">
                  <a:extLst>
                    <a:ext uri="{9D8B030D-6E8A-4147-A177-3AD203B41FA5}">
                      <a16:colId xmlns:a16="http://schemas.microsoft.com/office/drawing/2014/main" xmlns="" val="699593585"/>
                    </a:ext>
                  </a:extLst>
                </a:gridCol>
              </a:tblGrid>
              <a:tr h="943477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организации</a:t>
                      </a: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мес.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2023 г. 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млн руб.)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мес.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2024 г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(млн руб.)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baseline="0" dirty="0" smtClean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Темп роста 2024 г. </a:t>
                      </a:r>
                      <a:br>
                        <a:rPr lang="ru-RU" sz="1800" b="1" kern="1200" baseline="0" dirty="0" smtClean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800" b="1" kern="1200" baseline="0" dirty="0" smtClean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 2023 г.</a:t>
                      </a:r>
                      <a:endParaRPr lang="ru-RU" sz="1800" b="1" kern="1200" dirty="0" smtClean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21530299"/>
                  </a:ext>
                </a:extLst>
              </a:tr>
              <a:tr h="466752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altLang="ru-RU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cs typeface="Tahoma" pitchFamily="34" charset="0"/>
                        </a:rPr>
                        <a:t>ООО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</a:t>
                      </a:r>
                      <a:r>
                        <a:rPr kumimoji="0" lang="ru-RU" sz="18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Набережночелнинский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трубный завод»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132,2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185,8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1,41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83541564"/>
                  </a:ext>
                </a:extLst>
              </a:tr>
              <a:tr h="403257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«ХАИР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112,2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170,3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1,52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0284160"/>
                  </a:ext>
                </a:extLst>
              </a:tr>
              <a:tr h="401444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altLang="ru-RU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cs typeface="Tahoma" pitchFamily="34" charset="0"/>
                        </a:rPr>
                        <a:t>АО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«Камский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металлургический комбинат «ТЭМПО»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33,3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69,7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2,09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70616019"/>
                  </a:ext>
                </a:extLst>
              </a:tr>
              <a:tr h="388255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«Агропромышленный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комплекс «Камский»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29,0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1,64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8355649"/>
                  </a:ext>
                </a:extLst>
              </a:tr>
              <a:tr h="354877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АО «Изоляционный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трубный завод»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1,51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8307099"/>
                  </a:ext>
                </a:extLst>
              </a:tr>
              <a:tr h="388255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«ИНДЕЛ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1,30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79769823"/>
                  </a:ext>
                </a:extLst>
              </a:tr>
              <a:tr h="379685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Завод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металлоконструкций «</a:t>
                      </a:r>
                      <a:r>
                        <a:rPr kumimoji="0" lang="ru-RU" sz="18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Метлайн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2,12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3427297"/>
                  </a:ext>
                </a:extLst>
              </a:tr>
              <a:tr h="443515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Завод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металлических конструкций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«МЕТАЛЛИСТ»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1,44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49553986"/>
                  </a:ext>
                </a:extLst>
              </a:tr>
              <a:tr h="406904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Завод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буровых установок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«АВТОКРАТ»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1,23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8939026"/>
                  </a:ext>
                </a:extLst>
              </a:tr>
            </a:tbl>
          </a:graphicData>
        </a:graphic>
      </p:graphicFrame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912759" y="279212"/>
            <a:ext cx="8299873" cy="812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Резиденты ТОР, </a:t>
            </a: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обеспечившие наибольшее </a:t>
            </a: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поступление НДФЛ в консолидированный бюджет города </a:t>
            </a:r>
            <a:endParaRPr lang="ru-RU" altLang="ru-RU" sz="24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25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8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0"/>
            <a:ext cx="12188283" cy="6858001"/>
            <a:chOff x="0" y="-1"/>
            <a:chExt cx="12188283" cy="6858001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0" y="-1"/>
              <a:ext cx="12188283" cy="6858001"/>
              <a:chOff x="0" y="-1"/>
              <a:chExt cx="12188283" cy="6858001"/>
            </a:xfrm>
          </p:grpSpPr>
          <p:pic>
            <p:nvPicPr>
              <p:cNvPr id="4" name="Рисунок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" b="15594"/>
              <a:stretch/>
            </p:blipFill>
            <p:spPr>
              <a:xfrm>
                <a:off x="0" y="-1"/>
                <a:ext cx="12188283" cy="6858001"/>
              </a:xfrm>
              <a:prstGeom prst="rect">
                <a:avLst/>
              </a:prstGeom>
            </p:spPr>
          </p:pic>
          <p:sp>
            <p:nvSpPr>
              <p:cNvPr id="5" name="Прямоугольник 4"/>
              <p:cNvSpPr/>
              <p:nvPr/>
            </p:nvSpPr>
            <p:spPr>
              <a:xfrm>
                <a:off x="178419" y="157471"/>
                <a:ext cx="11831444" cy="6564004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240" y="269230"/>
                <a:ext cx="646232" cy="810838"/>
              </a:xfrm>
              <a:prstGeom prst="rect">
                <a:avLst/>
              </a:prstGeom>
            </p:spPr>
          </p:pic>
        </p:grpSp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680224" y="400171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Налогоплательщики </a:t>
            </a: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НДФЛ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руб.) </a:t>
            </a:r>
          </a:p>
        </p:txBody>
      </p: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103399"/>
              </p:ext>
            </p:extLst>
          </p:nvPr>
        </p:nvGraphicFramePr>
        <p:xfrm>
          <a:off x="777011" y="1693587"/>
          <a:ext cx="10377782" cy="3839142"/>
        </p:xfrm>
        <a:graphic>
          <a:graphicData uri="http://schemas.openxmlformats.org/drawingml/2006/table">
            <a:tbl>
              <a:tblPr/>
              <a:tblGrid>
                <a:gridCol w="4835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72707">
                  <a:extLst>
                    <a:ext uri="{9D8B030D-6E8A-4147-A177-3AD203B41FA5}">
                      <a16:colId xmlns:a16="http://schemas.microsoft.com/office/drawing/2014/main" xmlns="" val="222473266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948792740"/>
                    </a:ext>
                  </a:extLst>
                </a:gridCol>
                <a:gridCol w="1356661">
                  <a:extLst>
                    <a:ext uri="{9D8B030D-6E8A-4147-A177-3AD203B41FA5}">
                      <a16:colId xmlns:a16="http://schemas.microsoft.com/office/drawing/2014/main" xmlns="" val="2964377888"/>
                    </a:ext>
                  </a:extLst>
                </a:gridCol>
                <a:gridCol w="1626577">
                  <a:extLst>
                    <a:ext uri="{9D8B030D-6E8A-4147-A177-3AD203B41FA5}">
                      <a16:colId xmlns:a16="http://schemas.microsoft.com/office/drawing/2014/main" xmlns="" val="394364999"/>
                    </a:ext>
                  </a:extLst>
                </a:gridCol>
                <a:gridCol w="1166731">
                  <a:extLst>
                    <a:ext uri="{9D8B030D-6E8A-4147-A177-3AD203B41FA5}">
                      <a16:colId xmlns:a16="http://schemas.microsoft.com/office/drawing/2014/main" xmlns="" val="2911001432"/>
                    </a:ext>
                  </a:extLst>
                </a:gridCol>
              </a:tblGrid>
              <a:tr h="958141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 п/п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</a:t>
                      </a:r>
                      <a:endParaRPr kumimoji="0" lang="ru-RU" altLang="ru-RU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мес.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2023 года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мес.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2024 года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Отклонение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Темп, %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83811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Федеральные государственные учреждения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172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115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44062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Республиканские государственные учреждения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393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469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76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119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26831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Муниципальные учреждения</a:t>
                      </a:r>
                      <a:endParaRPr lang="ru-RU" altLang="ru-RU" sz="1800" b="1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498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535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107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6297">
                <a:tc gridSpan="2"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ИТОГО: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8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1 041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r>
                        <a:rPr lang="ru-RU" altLang="ru-RU" sz="1800" b="1" baseline="0" dirty="0" smtClean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176</a:t>
                      </a:r>
                      <a:endParaRPr lang="ru-RU" altLang="ru-RU" sz="1800" b="1" dirty="0" smtClean="0"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135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113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657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9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0"/>
            <a:ext cx="12188283" cy="6858001"/>
            <a:chOff x="0" y="-1"/>
            <a:chExt cx="12188283" cy="6858001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0" y="-1"/>
              <a:ext cx="12188283" cy="6858001"/>
              <a:chOff x="0" y="-1"/>
              <a:chExt cx="12188283" cy="6858001"/>
            </a:xfrm>
          </p:grpSpPr>
          <p:pic>
            <p:nvPicPr>
              <p:cNvPr id="4" name="Рисунок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" b="15594"/>
              <a:stretch/>
            </p:blipFill>
            <p:spPr>
              <a:xfrm>
                <a:off x="0" y="-1"/>
                <a:ext cx="12188283" cy="6858001"/>
              </a:xfrm>
              <a:prstGeom prst="rect">
                <a:avLst/>
              </a:prstGeom>
            </p:spPr>
          </p:pic>
          <p:sp>
            <p:nvSpPr>
              <p:cNvPr id="5" name="Прямоугольник 4"/>
              <p:cNvSpPr/>
              <p:nvPr/>
            </p:nvSpPr>
            <p:spPr>
              <a:xfrm>
                <a:off x="178419" y="157471"/>
                <a:ext cx="11831444" cy="6564004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240" y="269230"/>
                <a:ext cx="646232" cy="810838"/>
              </a:xfrm>
              <a:prstGeom prst="rect">
                <a:avLst/>
              </a:prstGeom>
            </p:spPr>
          </p:pic>
        </p:grpSp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837406" y="403487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Поступление по налогам взимаемым в связи </a:t>
            </a: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</a:b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с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применением УСН и патентной системы </a:t>
            </a:r>
          </a:p>
        </p:txBody>
      </p: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224262202"/>
              </p:ext>
            </p:extLst>
          </p:nvPr>
        </p:nvGraphicFramePr>
        <p:xfrm>
          <a:off x="1223916" y="1203277"/>
          <a:ext cx="9150013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802577" y="4395696"/>
            <a:ext cx="7600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382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20793" y="4395696"/>
            <a:ext cx="712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414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90857" y="4395696"/>
            <a:ext cx="807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636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85704" y="3385807"/>
            <a:ext cx="676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95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05555" y="3272300"/>
            <a:ext cx="609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81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490857" y="2100591"/>
            <a:ext cx="807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152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 rot="19706900">
            <a:off x="6394278" y="3969917"/>
            <a:ext cx="2014982" cy="40078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+222</a:t>
            </a:r>
            <a:endParaRPr lang="ru-RU" sz="18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 rot="19732976">
            <a:off x="6553352" y="3684430"/>
            <a:ext cx="1414742" cy="47263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+ 53,6%</a:t>
            </a:r>
            <a:endParaRPr lang="ru-RU" sz="18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 flipV="1">
            <a:off x="6867910" y="3718658"/>
            <a:ext cx="981680" cy="575262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664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10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1019222" y="249621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Количество налогоплательщиков </a:t>
            </a:r>
          </a:p>
          <a:p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 налогу на совокупный доход</a:t>
            </a:r>
          </a:p>
        </p:txBody>
      </p:sp>
      <p:graphicFrame>
        <p:nvGraphicFramePr>
          <p:cNvPr id="12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3533596"/>
              </p:ext>
            </p:extLst>
          </p:nvPr>
        </p:nvGraphicFramePr>
        <p:xfrm>
          <a:off x="1218116" y="1788143"/>
          <a:ext cx="9517874" cy="3602004"/>
        </p:xfrm>
        <a:graphic>
          <a:graphicData uri="http://schemas.openxmlformats.org/drawingml/2006/table">
            <a:tbl>
              <a:tblPr/>
              <a:tblGrid>
                <a:gridCol w="26574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86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460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46083">
                  <a:extLst>
                    <a:ext uri="{9D8B030D-6E8A-4147-A177-3AD203B41FA5}">
                      <a16:colId xmlns:a16="http://schemas.microsoft.com/office/drawing/2014/main" xmlns="" val="3026860418"/>
                    </a:ext>
                  </a:extLst>
                </a:gridCol>
                <a:gridCol w="18396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1465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Наименование налога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2022 год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2023 год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2024 год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Динамика,</a:t>
                      </a:r>
                    </a:p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2024/2023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282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Упрощенная система налогообложения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15 971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14 501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15 579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+ 1 078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272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Патентная система налогообложения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4 479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4 749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5 194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+ 445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84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11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1019222" y="249621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Поступление земельного налога </a:t>
            </a:r>
          </a:p>
          <a:p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руб.)</a:t>
            </a:r>
            <a:endParaRPr 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240" y="4841039"/>
            <a:ext cx="2002862" cy="1201717"/>
          </a:xfrm>
          <a:prstGeom prst="rect">
            <a:avLst/>
          </a:prstGeom>
        </p:spPr>
      </p:pic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3283195466"/>
              </p:ext>
            </p:extLst>
          </p:nvPr>
        </p:nvGraphicFramePr>
        <p:xfrm>
          <a:off x="1580101" y="1503887"/>
          <a:ext cx="8549240" cy="503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56829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12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1019222" y="249621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Налог на имущество физических лиц</a:t>
            </a:r>
            <a:endParaRPr lang="ru-RU" alt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2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2532378"/>
              </p:ext>
            </p:extLst>
          </p:nvPr>
        </p:nvGraphicFramePr>
        <p:xfrm>
          <a:off x="1218116" y="1788143"/>
          <a:ext cx="9335584" cy="3602004"/>
        </p:xfrm>
        <a:graphic>
          <a:graphicData uri="http://schemas.openxmlformats.org/drawingml/2006/table">
            <a:tbl>
              <a:tblPr/>
              <a:tblGrid>
                <a:gridCol w="35253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240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xmlns="" val="3026860418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1465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Наименование 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2023 года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2024 года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Динамика,</a:t>
                      </a:r>
                    </a:p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2024</a:t>
                      </a:r>
                      <a:r>
                        <a:rPr lang="ru-RU" sz="2000" b="1" kern="1200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к </a:t>
                      </a: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2023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282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2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Количество налогоплательщиков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278 498</a:t>
                      </a:r>
                      <a:endParaRPr lang="ru-RU" sz="24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285 836</a:t>
                      </a:r>
                      <a:endParaRPr lang="ru-RU" sz="24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+ 7 338</a:t>
                      </a:r>
                      <a:endParaRPr lang="ru-RU" sz="24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272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0805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2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Количество строений и сооружений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210 443</a:t>
                      </a:r>
                      <a:endParaRPr lang="ru-RU" sz="24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220 983</a:t>
                      </a:r>
                      <a:endParaRPr lang="ru-RU" sz="24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+</a:t>
                      </a:r>
                      <a:r>
                        <a:rPr lang="ru-RU" sz="2400" b="1" kern="12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10 540</a:t>
                      </a:r>
                      <a:endParaRPr lang="ru-RU" sz="24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299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13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1019222" y="221046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Отчет об исполнении  плановых назначений </a:t>
            </a:r>
          </a:p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 собственным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доходам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pPr fontAlgn="b">
              <a:defRPr/>
            </a:pP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6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месяцев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202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4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года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руб.)</a:t>
            </a: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410281"/>
              </p:ext>
            </p:extLst>
          </p:nvPr>
        </p:nvGraphicFramePr>
        <p:xfrm>
          <a:off x="680223" y="1514767"/>
          <a:ext cx="10593659" cy="4705060"/>
        </p:xfrm>
        <a:graphic>
          <a:graphicData uri="http://schemas.openxmlformats.org/drawingml/2006/table">
            <a:tbl>
              <a:tblPr/>
              <a:tblGrid>
                <a:gridCol w="53864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991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413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667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017351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доходов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План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на 202</a:t>
                      </a:r>
                      <a:r>
                        <a:rPr kumimoji="0" lang="en-US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год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Факт 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01.</a:t>
                      </a:r>
                      <a:r>
                        <a:rPr kumimoji="0" lang="en-US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07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.202</a:t>
                      </a:r>
                      <a:r>
                        <a:rPr kumimoji="0" lang="en-US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года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выполнения плана 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(норма 5</a:t>
                      </a:r>
                      <a:r>
                        <a:rPr kumimoji="0" lang="en-US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%)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0701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НАЛОГОВЫЕ ДОХОДЫ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6 823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3 679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54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0454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Налог на доходы физических лиц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4 81</a:t>
                      </a: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2 642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55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0248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Акцизы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64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48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2614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Налоги на совокупный доход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1 061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789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74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2693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Налог на имущество физических лиц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390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0701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Земельный налог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407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157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4605">
                <a:tc>
                  <a:txBody>
                    <a:bodyPr/>
                    <a:lstStyle/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Госпошлина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78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41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53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65955331"/>
                  </a:ext>
                </a:extLst>
              </a:tr>
              <a:tr h="332614">
                <a:tc>
                  <a:txBody>
                    <a:bodyPr/>
                    <a:lstStyle/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Прочие доходы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73877439"/>
                  </a:ext>
                </a:extLst>
              </a:tr>
              <a:tr h="407091">
                <a:tc>
                  <a:txBody>
                    <a:bodyPr/>
                    <a:lstStyle/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НЕНАЛОГОВЫЕ ДОХОДЫ</a:t>
                      </a: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723</a:t>
                      </a: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502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69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95240865"/>
                  </a:ext>
                </a:extLst>
              </a:tr>
              <a:tr h="605988">
                <a:tc>
                  <a:txBody>
                    <a:bodyPr/>
                    <a:lstStyle/>
                    <a:p>
                      <a:pPr marL="85725" indent="22225" algn="l" rtl="0" fontAlgn="ctr">
                        <a:spcBef>
                          <a:spcPts val="0"/>
                        </a:spcBef>
                      </a:pP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ИТОГО НАЛОГОВЫЕ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 НЕНАЛОГОВЫЕ ДОХОДЫ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r>
                        <a:rPr lang="ru-RU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546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4 181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55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4559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648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14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1019222" y="249621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Отчет об исполнении  плановых назначений </a:t>
            </a:r>
          </a:p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неналоговым доходам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руб.)</a:t>
            </a: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462758239"/>
              </p:ext>
            </p:extLst>
          </p:nvPr>
        </p:nvGraphicFramePr>
        <p:xfrm>
          <a:off x="939658" y="1491016"/>
          <a:ext cx="9301976" cy="4907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8" name="TextBox 1"/>
          <p:cNvSpPr txBox="1"/>
          <p:nvPr/>
        </p:nvSpPr>
        <p:spPr>
          <a:xfrm>
            <a:off x="8758375" y="1842437"/>
            <a:ext cx="926231" cy="35232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139 %</a:t>
            </a:r>
            <a:endParaRPr lang="ru-RU" sz="18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32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15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988472" y="197072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Отчет об исполнении  плановых назначений </a:t>
            </a:r>
          </a:p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неналоговым доходам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pPr fontAlgn="b">
              <a:defRPr/>
            </a:pP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6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месяцев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202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4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года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руб.)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431757"/>
              </p:ext>
            </p:extLst>
          </p:nvPr>
        </p:nvGraphicFramePr>
        <p:xfrm>
          <a:off x="680224" y="1489199"/>
          <a:ext cx="10593658" cy="4823149"/>
        </p:xfrm>
        <a:graphic>
          <a:graphicData uri="http://schemas.openxmlformats.org/drawingml/2006/table">
            <a:tbl>
              <a:tblPr/>
              <a:tblGrid>
                <a:gridCol w="48804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99478">
                  <a:extLst>
                    <a:ext uri="{9D8B030D-6E8A-4147-A177-3AD203B41FA5}">
                      <a16:colId xmlns:a16="http://schemas.microsoft.com/office/drawing/2014/main" xmlns="" val="3844961905"/>
                    </a:ext>
                  </a:extLst>
                </a:gridCol>
                <a:gridCol w="1844410">
                  <a:extLst>
                    <a:ext uri="{9D8B030D-6E8A-4147-A177-3AD203B41FA5}">
                      <a16:colId xmlns:a16="http://schemas.microsoft.com/office/drawing/2014/main" xmlns="" val="4269572713"/>
                    </a:ext>
                  </a:extLst>
                </a:gridCol>
                <a:gridCol w="1969306">
                  <a:extLst>
                    <a:ext uri="{9D8B030D-6E8A-4147-A177-3AD203B41FA5}">
                      <a16:colId xmlns:a16="http://schemas.microsoft.com/office/drawing/2014/main" xmlns="" val="3126651883"/>
                    </a:ext>
                  </a:extLst>
                </a:gridCol>
              </a:tblGrid>
              <a:tr h="897262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доходов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План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на 2024 год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Факт 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01.07.2024 года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выполнения плана 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1407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НЕНАЛОГОВЫЕ ДОХОДЫ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723</a:t>
                      </a: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502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69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0422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Арендная плата за землю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366</a:t>
                      </a:r>
                      <a:endParaRPr lang="ru-RU" sz="1800" b="1" i="0" u="none" strike="noStrike" dirty="0"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270</a:t>
                      </a:r>
                      <a:endParaRPr lang="ru-RU" sz="1800" b="1" i="0" u="none" strike="noStrike" dirty="0"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74</a:t>
                      </a:r>
                      <a:endParaRPr lang="ru-RU" sz="1800" b="1" i="0" u="none" strike="noStrike" dirty="0"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8728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Доходы от сдачи в аренду имущества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52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2644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Прочие поступления от использования имущества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70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44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85772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61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5772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Доходы от продажи материальных и нематериальных активов 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161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136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84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4415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Штрафы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6727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Прочие неналоговые доходы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111</a:t>
                      </a:r>
                      <a:endParaRPr lang="ru-RU" sz="1800" b="1" i="0" u="none" strike="noStrike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77589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049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16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6388" y="0"/>
            <a:ext cx="12188283" cy="6858001"/>
            <a:chOff x="0" y="-1"/>
            <a:chExt cx="12188283" cy="6858001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0" y="-1"/>
              <a:ext cx="12188283" cy="6858001"/>
              <a:chOff x="0" y="-1"/>
              <a:chExt cx="12188283" cy="6858001"/>
            </a:xfrm>
          </p:grpSpPr>
          <p:pic>
            <p:nvPicPr>
              <p:cNvPr id="4" name="Рисунок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" b="15594"/>
              <a:stretch/>
            </p:blipFill>
            <p:spPr>
              <a:xfrm>
                <a:off x="0" y="-1"/>
                <a:ext cx="12188283" cy="6858001"/>
              </a:xfrm>
              <a:prstGeom prst="rect">
                <a:avLst/>
              </a:prstGeom>
            </p:spPr>
          </p:pic>
          <p:sp>
            <p:nvSpPr>
              <p:cNvPr id="5" name="Прямоугольник 4"/>
              <p:cNvSpPr/>
              <p:nvPr/>
            </p:nvSpPr>
            <p:spPr>
              <a:xfrm>
                <a:off x="178419" y="157471"/>
                <a:ext cx="11831444" cy="6564004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240" y="269230"/>
                <a:ext cx="646232" cy="810838"/>
              </a:xfrm>
              <a:prstGeom prst="rect">
                <a:avLst/>
              </a:prstGeom>
            </p:spPr>
          </p:pic>
        </p:grpSp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723492" y="408554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Поступление межбюджетных трансфертов </a:t>
            </a:r>
            <a:b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</a:b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6 месяцев 2020 – 2024 годы</a:t>
            </a:r>
            <a:endParaRPr lang="ru-RU" alt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1262738398"/>
              </p:ext>
            </p:extLst>
          </p:nvPr>
        </p:nvGraphicFramePr>
        <p:xfrm>
          <a:off x="841967" y="1457325"/>
          <a:ext cx="9625403" cy="503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" name="Выгнутая вверх стрелка 7"/>
          <p:cNvSpPr/>
          <p:nvPr/>
        </p:nvSpPr>
        <p:spPr>
          <a:xfrm rot="20604467">
            <a:off x="2505537" y="2618261"/>
            <a:ext cx="1261269" cy="553697"/>
          </a:xfrm>
          <a:prstGeom prst="curved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Выгнутая вверх стрелка 14"/>
          <p:cNvSpPr/>
          <p:nvPr/>
        </p:nvSpPr>
        <p:spPr>
          <a:xfrm rot="20604467">
            <a:off x="6183327" y="2194376"/>
            <a:ext cx="1261269" cy="553697"/>
          </a:xfrm>
          <a:prstGeom prst="curved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Выгнутая вверх стрелка 16"/>
          <p:cNvSpPr/>
          <p:nvPr/>
        </p:nvSpPr>
        <p:spPr>
          <a:xfrm rot="20604467">
            <a:off x="7822853" y="1844220"/>
            <a:ext cx="1261269" cy="553697"/>
          </a:xfrm>
          <a:prstGeom prst="curved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79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17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1122286" y="233910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fontAlgn="b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Структура безвозмездных поступлений </a:t>
            </a:r>
            <a:endParaRPr lang="ru-RU" altLang="ru-RU" sz="2600" b="1" dirty="0" smtClean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lvl="0" fontAlgn="b">
              <a:defRPr/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6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месяцев </a:t>
            </a: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2024 года</a:t>
            </a:r>
            <a:endParaRPr lang="ru-RU" alt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4058534078"/>
              </p:ext>
            </p:extLst>
          </p:nvPr>
        </p:nvGraphicFramePr>
        <p:xfrm>
          <a:off x="1897019" y="1372956"/>
          <a:ext cx="7417777" cy="5310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3345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18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694199" y="233910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354">
              <a:defRPr/>
            </a:pPr>
            <a:r>
              <a:rPr 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Задолженность в консолидированный бюджет </a:t>
            </a:r>
            <a:r>
              <a:rPr 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РТ</a:t>
            </a:r>
            <a:br>
              <a:rPr 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</a:br>
            <a:r>
              <a:rPr 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</a:t>
            </a:r>
            <a:r>
              <a:rPr 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исключением банкротов и </a:t>
            </a:r>
            <a:r>
              <a:rPr 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ликвидированных</a:t>
            </a:r>
            <a:endParaRPr lang="ru-RU" sz="2300" b="1" dirty="0">
              <a:solidFill>
                <a:srgbClr val="4472C4">
                  <a:lumMod val="75000"/>
                </a:srgb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0449894"/>
              </p:ext>
            </p:extLst>
          </p:nvPr>
        </p:nvGraphicFramePr>
        <p:xfrm>
          <a:off x="942368" y="1715622"/>
          <a:ext cx="9910710" cy="4504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25130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19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694199" y="233910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354">
              <a:defRPr/>
            </a:pP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Задолженность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 НДФЛ на 01.07.2024</a:t>
            </a:r>
            <a:endParaRPr lang="ru-RU" sz="2600" b="1" dirty="0">
              <a:solidFill>
                <a:srgbClr val="4472C4">
                  <a:lumMod val="75000"/>
                </a:srgb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395780"/>
              </p:ext>
            </p:extLst>
          </p:nvPr>
        </p:nvGraphicFramePr>
        <p:xfrm>
          <a:off x="1025268" y="1939219"/>
          <a:ext cx="10328531" cy="35359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4408">
                  <a:extLst>
                    <a:ext uri="{9D8B030D-6E8A-4147-A177-3AD203B41FA5}">
                      <a16:colId xmlns:a16="http://schemas.microsoft.com/office/drawing/2014/main" xmlns="" val="2315217205"/>
                    </a:ext>
                  </a:extLst>
                </a:gridCol>
                <a:gridCol w="4699228">
                  <a:extLst>
                    <a:ext uri="{9D8B030D-6E8A-4147-A177-3AD203B41FA5}">
                      <a16:colId xmlns:a16="http://schemas.microsoft.com/office/drawing/2014/main" xmlns="" val="2695157862"/>
                    </a:ext>
                  </a:extLst>
                </a:gridCol>
                <a:gridCol w="2110246">
                  <a:extLst>
                    <a:ext uri="{9D8B030D-6E8A-4147-A177-3AD203B41FA5}">
                      <a16:colId xmlns:a16="http://schemas.microsoft.com/office/drawing/2014/main" xmlns="" val="384012305"/>
                    </a:ext>
                  </a:extLst>
                </a:gridCol>
                <a:gridCol w="2914649">
                  <a:extLst>
                    <a:ext uri="{9D8B030D-6E8A-4147-A177-3AD203B41FA5}">
                      <a16:colId xmlns:a16="http://schemas.microsoft.com/office/drawing/2014/main" xmlns="" val="595614438"/>
                    </a:ext>
                  </a:extLst>
                </a:gridCol>
              </a:tblGrid>
              <a:tr h="670286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 п/п</a:t>
                      </a: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организации</a:t>
                      </a: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 задолженности, тыс. руб.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Причины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21530299"/>
                  </a:ext>
                </a:extLst>
              </a:tr>
              <a:tr h="449551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Камавтодор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2 926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несвоевременная уплата текущих начислений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83541564"/>
                  </a:ext>
                </a:extLst>
              </a:tr>
              <a:tr h="403970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ОАО «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Булгарпиво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2 885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0284160"/>
                  </a:ext>
                </a:extLst>
              </a:tr>
              <a:tr h="40045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Теплодом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11 295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доначисления по результатам камеральной налоговой проверки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70616019"/>
                  </a:ext>
                </a:extLst>
              </a:tr>
              <a:tr h="39947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Трестспецстрой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4 604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8355649"/>
                  </a:ext>
                </a:extLst>
              </a:tr>
              <a:tr h="37619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ПКФ «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Стройспецкомплект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3 141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8307099"/>
                  </a:ext>
                </a:extLst>
              </a:tr>
              <a:tr h="38405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ИП Козлова Кристина Алексеевна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3 349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79769823"/>
                  </a:ext>
                </a:extLst>
              </a:tr>
              <a:tr h="38286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ИП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Мухаметшин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Альберт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Марселевич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3 071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34272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923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20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665356" y="236886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354">
              <a:defRPr/>
            </a:pP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Задолженность по акцизам 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 подакцизным </a:t>
            </a:r>
            <a:endParaRPr lang="ru-RU" sz="2600" b="1" dirty="0" smtClean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defTabSz="914354">
              <a:defRPr/>
            </a:pP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товарам 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продукции) на 01.07.2024</a:t>
            </a:r>
            <a:endParaRPr lang="ru-RU" sz="2600" b="1" dirty="0">
              <a:solidFill>
                <a:srgbClr val="4472C4">
                  <a:lumMod val="75000"/>
                </a:srgb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120594"/>
              </p:ext>
            </p:extLst>
          </p:nvPr>
        </p:nvGraphicFramePr>
        <p:xfrm>
          <a:off x="955165" y="1955188"/>
          <a:ext cx="9920920" cy="18520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31135">
                  <a:extLst>
                    <a:ext uri="{9D8B030D-6E8A-4147-A177-3AD203B41FA5}">
                      <a16:colId xmlns:a16="http://schemas.microsoft.com/office/drawing/2014/main" xmlns="" val="2695157862"/>
                    </a:ext>
                  </a:extLst>
                </a:gridCol>
                <a:gridCol w="2085975">
                  <a:extLst>
                    <a:ext uri="{9D8B030D-6E8A-4147-A177-3AD203B41FA5}">
                      <a16:colId xmlns:a16="http://schemas.microsoft.com/office/drawing/2014/main" xmlns="" val="384012305"/>
                    </a:ext>
                  </a:extLst>
                </a:gridCol>
                <a:gridCol w="4103810">
                  <a:extLst>
                    <a:ext uri="{9D8B030D-6E8A-4147-A177-3AD203B41FA5}">
                      <a16:colId xmlns:a16="http://schemas.microsoft.com/office/drawing/2014/main" xmlns="" val="595614438"/>
                    </a:ext>
                  </a:extLst>
                </a:gridCol>
              </a:tblGrid>
              <a:tr h="804259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организации</a:t>
                      </a: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 задолженности, тыс. руб.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Причины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21530299"/>
                  </a:ext>
                </a:extLst>
              </a:tr>
              <a:tr h="1021245">
                <a:tc>
                  <a:txBody>
                    <a:bodyPr/>
                    <a:lstStyle/>
                    <a:p>
                      <a:pPr marL="72000" algn="l" font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ОАО «</a:t>
                      </a:r>
                      <a:r>
                        <a:rPr kumimoji="0" lang="ru-RU" sz="18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Булгарпиво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67 038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несвоевременная уплата текущих начислений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83541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205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21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 bwMode="auto">
          <a:xfrm>
            <a:off x="694199" y="233910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354">
              <a:defRPr/>
            </a:pP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Задолженность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 упрощенной системе налогообложения на 01.07.2024</a:t>
            </a:r>
            <a:endParaRPr lang="ru-RU" sz="2600" b="1" dirty="0">
              <a:solidFill>
                <a:srgbClr val="4472C4">
                  <a:lumMod val="75000"/>
                </a:srgb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293512"/>
              </p:ext>
            </p:extLst>
          </p:nvPr>
        </p:nvGraphicFramePr>
        <p:xfrm>
          <a:off x="1025268" y="1939219"/>
          <a:ext cx="10137746" cy="42524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3244">
                  <a:extLst>
                    <a:ext uri="{9D8B030D-6E8A-4147-A177-3AD203B41FA5}">
                      <a16:colId xmlns:a16="http://schemas.microsoft.com/office/drawing/2014/main" xmlns="" val="2315217205"/>
                    </a:ext>
                  </a:extLst>
                </a:gridCol>
                <a:gridCol w="4612425">
                  <a:extLst>
                    <a:ext uri="{9D8B030D-6E8A-4147-A177-3AD203B41FA5}">
                      <a16:colId xmlns:a16="http://schemas.microsoft.com/office/drawing/2014/main" xmlns="" val="2695157862"/>
                    </a:ext>
                  </a:extLst>
                </a:gridCol>
                <a:gridCol w="2153493">
                  <a:extLst>
                    <a:ext uri="{9D8B030D-6E8A-4147-A177-3AD203B41FA5}">
                      <a16:colId xmlns:a16="http://schemas.microsoft.com/office/drawing/2014/main" xmlns="" val="384012305"/>
                    </a:ext>
                  </a:extLst>
                </a:gridCol>
                <a:gridCol w="2778584">
                  <a:extLst>
                    <a:ext uri="{9D8B030D-6E8A-4147-A177-3AD203B41FA5}">
                      <a16:colId xmlns:a16="http://schemas.microsoft.com/office/drawing/2014/main" xmlns="" val="595614438"/>
                    </a:ext>
                  </a:extLst>
                </a:gridCol>
              </a:tblGrid>
              <a:tr h="670286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 п/п</a:t>
                      </a: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организации</a:t>
                      </a: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 задолженности, тыс. руб.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Причины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21530299"/>
                  </a:ext>
                </a:extLst>
              </a:tr>
              <a:tr h="449551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Пивберри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301 984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допущена ошибка при сдаче декларации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91985254"/>
                  </a:ext>
                </a:extLst>
              </a:tr>
              <a:tr h="449551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ИП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Мингазов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Альмир Альбертович 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3 931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несвоевременная уплата текущих начислений и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доначисления по результатам камеральной налоговой проверки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83541564"/>
                  </a:ext>
                </a:extLst>
              </a:tr>
              <a:tr h="403970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Илстрой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Плюс»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3 203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0284160"/>
                  </a:ext>
                </a:extLst>
              </a:tr>
              <a:tr h="40045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ИП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Хасаншина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Милявша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Газизжановна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2 400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70616019"/>
                  </a:ext>
                </a:extLst>
              </a:tr>
              <a:tr h="39947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ИП Сульженко Станислав Геннадьевич 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2 243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8355649"/>
                  </a:ext>
                </a:extLst>
              </a:tr>
              <a:tr h="37619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Летс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Денс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 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2 156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8307099"/>
                  </a:ext>
                </a:extLst>
              </a:tr>
              <a:tr h="38405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ИП Гареев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Раильхан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Ринатович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1 802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79769823"/>
                  </a:ext>
                </a:extLst>
              </a:tr>
              <a:tr h="38286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«Специализированный застройщик «</a:t>
                      </a:r>
                      <a:r>
                        <a:rPr kumimoji="0" lang="ru-RU" sz="17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Стройпроект</a:t>
                      </a:r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Плюс»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7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1 711</a:t>
                      </a:r>
                      <a:endParaRPr kumimoji="0" lang="ru-RU" sz="17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34272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286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22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6388" y="0"/>
            <a:ext cx="12188283" cy="6858001"/>
            <a:chOff x="0" y="-1"/>
            <a:chExt cx="12188283" cy="6858001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0" y="-1"/>
              <a:ext cx="12188283" cy="6858001"/>
              <a:chOff x="0" y="-1"/>
              <a:chExt cx="12188283" cy="6858001"/>
            </a:xfrm>
          </p:grpSpPr>
          <p:pic>
            <p:nvPicPr>
              <p:cNvPr id="4" name="Рисунок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" b="15594"/>
              <a:stretch/>
            </p:blipFill>
            <p:spPr>
              <a:xfrm>
                <a:off x="0" y="-1"/>
                <a:ext cx="12188283" cy="6858001"/>
              </a:xfrm>
              <a:prstGeom prst="rect">
                <a:avLst/>
              </a:prstGeom>
            </p:spPr>
          </p:pic>
          <p:sp>
            <p:nvSpPr>
              <p:cNvPr id="5" name="Прямоугольник 4"/>
              <p:cNvSpPr/>
              <p:nvPr/>
            </p:nvSpPr>
            <p:spPr>
              <a:xfrm>
                <a:off x="178419" y="157471"/>
                <a:ext cx="11831444" cy="6564004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240" y="269230"/>
                <a:ext cx="646232" cy="810838"/>
              </a:xfrm>
              <a:prstGeom prst="rect">
                <a:avLst/>
              </a:prstGeom>
            </p:spPr>
          </p:pic>
        </p:grpSp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723492" y="408554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Расходы бюджета города </a:t>
            </a:r>
          </a:p>
          <a:p>
            <a:pPr>
              <a:defRPr/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6 месяцев 2022 – 2024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годы (млн руб</a:t>
            </a: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.)</a:t>
            </a:r>
            <a:endParaRPr lang="ru-RU" alt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3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36919" y="376335"/>
            <a:ext cx="10953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2338629756"/>
              </p:ext>
            </p:extLst>
          </p:nvPr>
        </p:nvGraphicFramePr>
        <p:xfrm>
          <a:off x="841967" y="1457325"/>
          <a:ext cx="9625403" cy="503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" name="Выгнутая вверх стрелка 7"/>
          <p:cNvSpPr/>
          <p:nvPr/>
        </p:nvSpPr>
        <p:spPr>
          <a:xfrm rot="20604467">
            <a:off x="3766823" y="2211383"/>
            <a:ext cx="1261269" cy="553697"/>
          </a:xfrm>
          <a:prstGeom prst="curved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0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23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16760" y="0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78419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cxnSp>
        <p:nvCxnSpPr>
          <p:cNvPr id="11" name="Прямая соединительная линия 10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988472" y="329269"/>
            <a:ext cx="8088216" cy="734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6463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Экономическая структура бюджета города </a:t>
            </a: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6 месяцев 2024 года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(%)</a:t>
            </a: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1329799149"/>
              </p:ext>
            </p:extLst>
          </p:nvPr>
        </p:nvGraphicFramePr>
        <p:xfrm>
          <a:off x="270129" y="1308545"/>
          <a:ext cx="10720430" cy="5204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4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146259" y="302911"/>
            <a:ext cx="10953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241634" y="170085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05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24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0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78419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cxnSp>
        <p:nvCxnSpPr>
          <p:cNvPr id="11" name="Прямая соединительная линия 10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803834" y="307623"/>
            <a:ext cx="8472051" cy="734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defTabSz="906463">
              <a:defRPr/>
            </a:pPr>
            <a:r>
              <a:rPr lang="ru-RU" altLang="ru-RU" sz="25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Функциональная структура расходов бюджета </a:t>
            </a:r>
            <a:r>
              <a:rPr lang="ru-RU" altLang="ru-RU" sz="25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города </a:t>
            </a: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6 месяцев 2024 года </a:t>
            </a:r>
            <a:r>
              <a:rPr lang="ru-RU" altLang="ru-RU" sz="25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(тыс. </a:t>
            </a:r>
            <a:r>
              <a:rPr lang="ru-RU" altLang="ru-RU" sz="25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руб.)</a:t>
            </a: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2952248575"/>
              </p:ext>
            </p:extLst>
          </p:nvPr>
        </p:nvGraphicFramePr>
        <p:xfrm>
          <a:off x="988471" y="1334904"/>
          <a:ext cx="9746203" cy="5102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091246" y="329269"/>
            <a:ext cx="10953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186621" y="196443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989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1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78419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25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97312" y="1306280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78420" y="160546"/>
            <a:ext cx="9720558" cy="1127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spcBef>
                <a:spcPts val="0"/>
              </a:spcBef>
            </a:pP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Расходы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бюджета</a:t>
            </a:r>
            <a:endParaRPr lang="ru-RU" sz="2600" b="1" dirty="0" smtClean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fontAlgn="b">
              <a:spcBef>
                <a:spcPts val="0"/>
              </a:spcBef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6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месяцев </a:t>
            </a: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2024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года 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(тыс.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руб.)</a:t>
            </a:r>
            <a:endParaRPr lang="en-US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297782"/>
              </p:ext>
            </p:extLst>
          </p:nvPr>
        </p:nvGraphicFramePr>
        <p:xfrm>
          <a:off x="515422" y="1481583"/>
          <a:ext cx="11157438" cy="47972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291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28279">
                  <a:extLst>
                    <a:ext uri="{9D8B030D-6E8A-4147-A177-3AD203B41FA5}">
                      <a16:colId xmlns:a16="http://schemas.microsoft.com/office/drawing/2014/main" xmlns="" val="1676850746"/>
                    </a:ext>
                  </a:extLst>
                </a:gridCol>
              </a:tblGrid>
              <a:tr h="416676"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Исполнение 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4857">
                <a:tc>
                  <a:txBody>
                    <a:bodyPr/>
                    <a:lstStyle/>
                    <a:p>
                      <a:pPr indent="108000" algn="l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1. </a:t>
                      </a:r>
                      <a:r>
                        <a:rPr lang="ru-RU" sz="1800" b="1" kern="12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«Национальная экономика», в том числе: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635 143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5401">
                <a:tc>
                  <a:txBody>
                    <a:bodyPr/>
                    <a:lstStyle/>
                    <a:p>
                      <a:pPr marL="0" indent="108000" algn="l" defTabSz="914354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Мероприятия в области автомобильного транспорта</a:t>
                      </a: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169 421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0307">
                <a:tc>
                  <a:txBody>
                    <a:bodyPr/>
                    <a:lstStyle/>
                    <a:p>
                      <a:pPr marL="0" indent="108000" algn="l" defTabSz="914354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Дорожное </a:t>
                      </a:r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хозяйство</a:t>
                      </a: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442 926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4861513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0" indent="108000" algn="l" defTabSz="914354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Мероприятия </a:t>
                      </a:r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 </a:t>
                      </a: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землеустройству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17 262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4893">
                <a:tc>
                  <a:txBody>
                    <a:bodyPr/>
                    <a:lstStyle/>
                    <a:p>
                      <a:pPr marL="0" indent="108000" algn="l" defTabSz="914354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Прочие расходы</a:t>
                      </a: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5 534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79878">
                <a:tc>
                  <a:txBody>
                    <a:bodyPr/>
                    <a:lstStyle/>
                    <a:p>
                      <a:pPr indent="108000" algn="l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2. «Жилищно-коммунальное хозяйство», в том числе: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582 178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4813320"/>
                  </a:ext>
                </a:extLst>
              </a:tr>
              <a:tr h="527538">
                <a:tc>
                  <a:txBody>
                    <a:bodyPr/>
                    <a:lstStyle/>
                    <a:p>
                      <a:pPr indent="108000" algn="l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Капитальный </a:t>
                      </a:r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ремонт жилого фонда</a:t>
                      </a: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267 347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78244980"/>
                  </a:ext>
                </a:extLst>
              </a:tr>
              <a:tr h="515816">
                <a:tc>
                  <a:txBody>
                    <a:bodyPr/>
                    <a:lstStyle/>
                    <a:p>
                      <a:pPr indent="108000" algn="l" fontAlgn="t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Содержание </a:t>
                      </a:r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 ремонт сетей </a:t>
                      </a: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уличного освещения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78 455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89527582"/>
                  </a:ext>
                </a:extLst>
              </a:tr>
              <a:tr h="468923">
                <a:tc>
                  <a:txBody>
                    <a:bodyPr/>
                    <a:lstStyle/>
                    <a:p>
                      <a:pPr indent="108000" algn="l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Озеленение города, содержание парков и скверов 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218 612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2966134"/>
                  </a:ext>
                </a:extLst>
              </a:tr>
              <a:tr h="297455">
                <a:tc>
                  <a:txBody>
                    <a:bodyPr/>
                    <a:lstStyle/>
                    <a:p>
                      <a:pPr indent="108000" algn="l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Прочие расходы</a:t>
                      </a: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</a:t>
                      </a:r>
                      <a:r>
                        <a:rPr lang="ru-RU" sz="1800" b="1" kern="12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764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88048637"/>
                  </a:ext>
                </a:extLst>
              </a:tr>
            </a:tbl>
          </a:graphicData>
        </a:graphic>
      </p:graphicFrame>
      <p:pic>
        <p:nvPicPr>
          <p:cNvPr id="1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091246" y="329269"/>
            <a:ext cx="10953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186621" y="196443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543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78419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26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152293" y="378027"/>
            <a:ext cx="7658915" cy="734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defTabSz="906463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Финансирование социальных расходов </a:t>
            </a:r>
          </a:p>
          <a:p>
            <a:pPr defTabSz="906463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6 месяцев 2024 года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руб.)</a:t>
            </a:r>
            <a:endParaRPr lang="ru-RU" alt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9781534"/>
              </p:ext>
            </p:extLst>
          </p:nvPr>
        </p:nvGraphicFramePr>
        <p:xfrm>
          <a:off x="517949" y="1367645"/>
          <a:ext cx="11029885" cy="4731266"/>
        </p:xfrm>
        <a:graphic>
          <a:graphicData uri="http://schemas.openxmlformats.org/drawingml/2006/table">
            <a:tbl>
              <a:tblPr/>
              <a:tblGrid>
                <a:gridCol w="8715261">
                  <a:extLst>
                    <a:ext uri="{9D8B030D-6E8A-4147-A177-3AD203B41FA5}">
                      <a16:colId xmlns:a16="http://schemas.microsoft.com/office/drawing/2014/main" xmlns="" val="952768432"/>
                    </a:ext>
                  </a:extLst>
                </a:gridCol>
                <a:gridCol w="1092819">
                  <a:extLst>
                    <a:ext uri="{9D8B030D-6E8A-4147-A177-3AD203B41FA5}">
                      <a16:colId xmlns:a16="http://schemas.microsoft.com/office/drawing/2014/main" xmlns="" val="241096639"/>
                    </a:ext>
                  </a:extLst>
                </a:gridCol>
                <a:gridCol w="1221805">
                  <a:extLst>
                    <a:ext uri="{9D8B030D-6E8A-4147-A177-3AD203B41FA5}">
                      <a16:colId xmlns:a16="http://schemas.microsoft.com/office/drawing/2014/main" xmlns="" val="471730940"/>
                    </a:ext>
                  </a:extLst>
                </a:gridCol>
              </a:tblGrid>
              <a:tr h="73993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Наименование расходов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План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Касса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0823651"/>
                  </a:ext>
                </a:extLst>
              </a:tr>
              <a:tr h="94937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                            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639,0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275,0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6958155"/>
                  </a:ext>
                </a:extLst>
              </a:tr>
              <a:tr h="113880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                            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88,1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42,0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37565225"/>
                  </a:ext>
                </a:extLst>
              </a:tr>
              <a:tr h="98573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                            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159,4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15,8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38569636"/>
                  </a:ext>
                </a:extLst>
              </a:tr>
              <a:tr h="91741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                       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32,4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11,8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68994659"/>
                  </a:ext>
                </a:extLst>
              </a:tr>
            </a:tbl>
          </a:graphicData>
        </a:graphic>
      </p:graphicFrame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6" b="13191"/>
          <a:stretch/>
        </p:blipFill>
        <p:spPr>
          <a:xfrm>
            <a:off x="775018" y="4422841"/>
            <a:ext cx="1336349" cy="6697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3" t="21914" r="9003" b="7477"/>
          <a:stretch/>
        </p:blipFill>
        <p:spPr>
          <a:xfrm>
            <a:off x="775018" y="2300133"/>
            <a:ext cx="1404178" cy="6322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2" t="7218" r="5303" b="13995"/>
          <a:stretch/>
        </p:blipFill>
        <p:spPr>
          <a:xfrm>
            <a:off x="680224" y="5301053"/>
            <a:ext cx="1431143" cy="6802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289786" y="3163418"/>
            <a:ext cx="651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на содержание детей в семье опекуна и приемной семье, а также вознаграждение,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причитающееся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приемному родителю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89786" y="4407237"/>
            <a:ext cx="7242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на возмещение части родительской платы за</a:t>
            </a:r>
          </a:p>
          <a:p>
            <a:pPr font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присмотр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и уход за ребенком в детском саду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31319" y="5456528"/>
            <a:ext cx="6837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ctr"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на трудоустройство подростков в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каникулярное время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56792" y="2243136"/>
            <a:ext cx="6586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организация бесплатного питания льготной категории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обучающихся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516" y="3075760"/>
            <a:ext cx="1731414" cy="1194920"/>
          </a:xfrm>
          <a:prstGeom prst="rect">
            <a:avLst/>
          </a:prstGeom>
        </p:spPr>
      </p:pic>
      <p:pic>
        <p:nvPicPr>
          <p:cNvPr id="22" name="Рисунок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091246" y="329269"/>
            <a:ext cx="10953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Рисунок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186621" y="196443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318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78419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27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988472" y="319450"/>
            <a:ext cx="7924354" cy="734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defTabSz="906463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Финансирование социальных расходов </a:t>
            </a:r>
          </a:p>
          <a:p>
            <a:pPr defTabSz="906463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6 месяцев 2024 года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руб.)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899273"/>
              </p:ext>
            </p:extLst>
          </p:nvPr>
        </p:nvGraphicFramePr>
        <p:xfrm>
          <a:off x="644518" y="1333855"/>
          <a:ext cx="10856183" cy="5112056"/>
        </p:xfrm>
        <a:graphic>
          <a:graphicData uri="http://schemas.openxmlformats.org/drawingml/2006/table">
            <a:tbl>
              <a:tblPr/>
              <a:tblGrid>
                <a:gridCol w="8454877">
                  <a:extLst>
                    <a:ext uri="{9D8B030D-6E8A-4147-A177-3AD203B41FA5}">
                      <a16:colId xmlns:a16="http://schemas.microsoft.com/office/drawing/2014/main" xmlns="" val="952768432"/>
                    </a:ext>
                  </a:extLst>
                </a:gridCol>
                <a:gridCol w="1204332">
                  <a:extLst>
                    <a:ext uri="{9D8B030D-6E8A-4147-A177-3AD203B41FA5}">
                      <a16:colId xmlns:a16="http://schemas.microsoft.com/office/drawing/2014/main" xmlns="" val="2673742396"/>
                    </a:ext>
                  </a:extLst>
                </a:gridCol>
                <a:gridCol w="1196974">
                  <a:extLst>
                    <a:ext uri="{9D8B030D-6E8A-4147-A177-3AD203B41FA5}">
                      <a16:colId xmlns:a16="http://schemas.microsoft.com/office/drawing/2014/main" xmlns="" val="471730940"/>
                    </a:ext>
                  </a:extLst>
                </a:gridCol>
              </a:tblGrid>
              <a:tr h="72912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Наименование расходов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План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Касса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39541708"/>
                  </a:ext>
                </a:extLst>
              </a:tr>
              <a:tr h="88532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7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                        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116,1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17,0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6958155"/>
                  </a:ext>
                </a:extLst>
              </a:tr>
              <a:tr h="8211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                           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5,0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5,0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37565225"/>
                  </a:ext>
                </a:extLst>
              </a:tr>
              <a:tr h="8125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                           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20,0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4,0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38569636"/>
                  </a:ext>
                </a:extLst>
              </a:tr>
              <a:tr h="114733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                       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6,7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1,5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68994659"/>
                  </a:ext>
                </a:extLst>
              </a:tr>
              <a:tr h="71654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                     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8,4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8,4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70667100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 r="10484" b="8294"/>
          <a:stretch/>
        </p:blipFill>
        <p:spPr>
          <a:xfrm>
            <a:off x="836002" y="3011974"/>
            <a:ext cx="1431680" cy="6875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6" b="4784"/>
          <a:stretch/>
        </p:blipFill>
        <p:spPr>
          <a:xfrm>
            <a:off x="836001" y="3846789"/>
            <a:ext cx="1431681" cy="6644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7" t="2684" r="386" b="11690"/>
          <a:stretch/>
        </p:blipFill>
        <p:spPr>
          <a:xfrm>
            <a:off x="773858" y="4682007"/>
            <a:ext cx="1476375" cy="8280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54" b="13206"/>
          <a:stretch/>
        </p:blipFill>
        <p:spPr>
          <a:xfrm>
            <a:off x="806690" y="5782832"/>
            <a:ext cx="1443543" cy="586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61" b="14744"/>
          <a:stretch/>
        </p:blipFill>
        <p:spPr>
          <a:xfrm>
            <a:off x="836001" y="2226199"/>
            <a:ext cx="1456550" cy="6674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2379575" y="2188786"/>
            <a:ext cx="6934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дотация на удешевление стоимости путевок в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загородные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и пришкольные лагеря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79575" y="3161397"/>
            <a:ext cx="7021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оказание банных услуг льготной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категории населения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79575" y="3993709"/>
            <a:ext cx="5708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на перевозку в сады-огороды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92551" y="4692895"/>
            <a:ext cx="6620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ctr"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на социальную поддержку ветеранов и инвалидов, детей – инвалидов и на проведение мероприятий, посвященных памятным датам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379575" y="588883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ctr"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на обеспечение жильем молодых семей </a:t>
            </a:r>
          </a:p>
        </p:txBody>
      </p:sp>
      <p:pic>
        <p:nvPicPr>
          <p:cNvPr id="22" name="Рисунок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091246" y="329269"/>
            <a:ext cx="10953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Рисунок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186621" y="196443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316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3717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78419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28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961430" y="1117200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894608" y="283364"/>
            <a:ext cx="8744325" cy="734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defTabSz="906463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Финансирование социальных расходов </a:t>
            </a:r>
          </a:p>
          <a:p>
            <a:pPr defTabSz="906463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6 месяцев 2024 года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руб.)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421812"/>
              </p:ext>
            </p:extLst>
          </p:nvPr>
        </p:nvGraphicFramePr>
        <p:xfrm>
          <a:off x="519822" y="1433770"/>
          <a:ext cx="11035267" cy="4342563"/>
        </p:xfrm>
        <a:graphic>
          <a:graphicData uri="http://schemas.openxmlformats.org/drawingml/2006/table">
            <a:tbl>
              <a:tblPr/>
              <a:tblGrid>
                <a:gridCol w="8724539">
                  <a:extLst>
                    <a:ext uri="{9D8B030D-6E8A-4147-A177-3AD203B41FA5}">
                      <a16:colId xmlns:a16="http://schemas.microsoft.com/office/drawing/2014/main" xmlns="" val="952768432"/>
                    </a:ext>
                  </a:extLst>
                </a:gridCol>
                <a:gridCol w="1170878">
                  <a:extLst>
                    <a:ext uri="{9D8B030D-6E8A-4147-A177-3AD203B41FA5}">
                      <a16:colId xmlns:a16="http://schemas.microsoft.com/office/drawing/2014/main" xmlns="" val="2238635212"/>
                    </a:ext>
                  </a:extLst>
                </a:gridCol>
                <a:gridCol w="1139850">
                  <a:extLst>
                    <a:ext uri="{9D8B030D-6E8A-4147-A177-3AD203B41FA5}">
                      <a16:colId xmlns:a16="http://schemas.microsoft.com/office/drawing/2014/main" xmlns="" val="471730940"/>
                    </a:ext>
                  </a:extLst>
                </a:gridCol>
              </a:tblGrid>
              <a:tr h="64890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Наименование расходов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План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smtClean="0">
                          <a:solidFill>
                            <a:schemeClr val="bg1"/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Касса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66642810"/>
                  </a:ext>
                </a:extLst>
              </a:tr>
              <a:tr h="134509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                          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20,3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13,1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6958155"/>
                  </a:ext>
                </a:extLst>
              </a:tr>
              <a:tr h="133536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43,7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15,7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37565225"/>
                  </a:ext>
                </a:extLst>
              </a:tr>
              <a:tr h="101320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                           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4,4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j-ea"/>
                          <a:cs typeface="Tahoma" pitchFamily="34" charset="0"/>
                        </a:rPr>
                        <a:t>4,4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38569636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7" b="3976"/>
          <a:stretch/>
        </p:blipFill>
        <p:spPr>
          <a:xfrm>
            <a:off x="763002" y="3666939"/>
            <a:ext cx="1485913" cy="8903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6" r="4324" b="12611"/>
          <a:stretch/>
        </p:blipFill>
        <p:spPr>
          <a:xfrm>
            <a:off x="758023" y="4870713"/>
            <a:ext cx="1457371" cy="6886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2356720" y="3643347"/>
            <a:ext cx="6582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компенсация расходов, в связи с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оказанием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услуг 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font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общественного транспорта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отдельным категориям 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font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граждан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356720" y="2175500"/>
            <a:ext cx="6582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освобождение от родительской платы за содержание детей в детских садах, граждан, принимающих участие в специальной военной операции </a:t>
            </a:r>
          </a:p>
        </p:txBody>
      </p:sp>
      <p:pic>
        <p:nvPicPr>
          <p:cNvPr id="18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091246" y="329269"/>
            <a:ext cx="10953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186621" y="196443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393813" y="4911741"/>
            <a:ext cx="6697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ctr"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на выплаты в виде стипендий студентам образовательных организаций высшего образования </a:t>
            </a:r>
          </a:p>
        </p:txBody>
      </p:sp>
      <p:pic>
        <p:nvPicPr>
          <p:cNvPr id="24" name="Рисунок 23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25" y="2255810"/>
            <a:ext cx="1418869" cy="902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862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29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0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78419" y="157471"/>
              <a:ext cx="11831444" cy="6564004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</p:grpSp>
      <p:cxnSp>
        <p:nvCxnSpPr>
          <p:cNvPr id="11" name="Прямая соединительная линия 10"/>
          <p:cNvCxnSpPr/>
          <p:nvPr/>
        </p:nvCxnSpPr>
        <p:spPr>
          <a:xfrm>
            <a:off x="760141" y="1388031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103035" y="309868"/>
            <a:ext cx="7988211" cy="932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defTabSz="906463">
              <a:defRPr/>
            </a:pP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Доход от оказания платных услуг муниципальными учреждениями в разрезе отраслей за 6 месяцев 2024 года (</a:t>
            </a: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тыс. руб.)</a:t>
            </a:r>
            <a:endParaRPr lang="ru-RU" altLang="ru-RU" sz="24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23949158"/>
              </p:ext>
            </p:extLst>
          </p:nvPr>
        </p:nvGraphicFramePr>
        <p:xfrm>
          <a:off x="644144" y="1616264"/>
          <a:ext cx="10825650" cy="4936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73658" y="1594349"/>
            <a:ext cx="5644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 6 месяцев 2024 года – </a:t>
            </a:r>
            <a:r>
              <a:rPr lang="ru-RU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454 041 тыс. руб.</a:t>
            </a:r>
            <a:endParaRPr lang="ru-RU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091246" y="329269"/>
            <a:ext cx="10953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186621" y="196443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187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30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1" y="-1"/>
            <a:ext cx="12188283" cy="6858001"/>
            <a:chOff x="0" y="-1"/>
            <a:chExt cx="12188283" cy="68580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" b="15594"/>
            <a:stretch/>
          </p:blipFill>
          <p:spPr>
            <a:xfrm>
              <a:off x="0" y="-1"/>
              <a:ext cx="12188283" cy="685800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5" name="Прямоугольник 4"/>
            <p:cNvSpPr/>
            <p:nvPr/>
          </p:nvSpPr>
          <p:spPr>
            <a:xfrm>
              <a:off x="133814" y="157471"/>
              <a:ext cx="11831444" cy="6564004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848760" y="343356"/>
            <a:ext cx="8382199" cy="702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Задачи по исполнению бюджета </a:t>
            </a:r>
            <a:endParaRPr lang="ru-RU" altLang="ru-RU" sz="2600" b="1" dirty="0" smtClean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fontAlgn="b">
              <a:defRPr/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2024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года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680225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0" t="27097" r="31049" b="23299"/>
          <a:stretch>
            <a:fillRect/>
          </a:stretch>
        </p:blipFill>
        <p:spPr bwMode="auto">
          <a:xfrm>
            <a:off x="9091246" y="329269"/>
            <a:ext cx="10953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26234" r="6686" b="25510"/>
          <a:stretch>
            <a:fillRect/>
          </a:stretch>
        </p:blipFill>
        <p:spPr bwMode="auto">
          <a:xfrm>
            <a:off x="10186621" y="196443"/>
            <a:ext cx="1715418" cy="96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" name="Группа 31"/>
          <p:cNvGrpSpPr/>
          <p:nvPr/>
        </p:nvGrpSpPr>
        <p:grpSpPr>
          <a:xfrm>
            <a:off x="438150" y="1385330"/>
            <a:ext cx="955283" cy="1109616"/>
            <a:chOff x="0" y="1736"/>
            <a:chExt cx="776732" cy="1109616"/>
          </a:xfrm>
          <a:scene3d>
            <a:camera prst="orthographicFront"/>
            <a:lightRig rig="flat" dir="t"/>
          </a:scene3d>
        </p:grpSpPr>
        <p:sp>
          <p:nvSpPr>
            <p:cNvPr id="60" name="Шеврон 59"/>
            <p:cNvSpPr/>
            <p:nvPr/>
          </p:nvSpPr>
          <p:spPr>
            <a:xfrm rot="5400000">
              <a:off x="-166442" y="168178"/>
              <a:ext cx="1109616" cy="776731"/>
            </a:xfrm>
            <a:prstGeom prst="chevron">
              <a:avLst/>
            </a:prstGeom>
            <a:gradFill>
              <a:gsLst>
                <a:gs pos="0">
                  <a:srgbClr val="2C4D88"/>
                </a:gs>
                <a:gs pos="50000">
                  <a:srgbClr val="2C4D88"/>
                </a:gs>
                <a:gs pos="100000">
                  <a:srgbClr val="2C4D88"/>
                </a:gs>
              </a:gsLst>
            </a:gradFill>
            <a:ln>
              <a:solidFill>
                <a:schemeClr val="accent5">
                  <a:lumMod val="50000"/>
                </a:schemeClr>
              </a:solidFill>
            </a:ln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Шеврон 4"/>
            <p:cNvSpPr txBox="1"/>
            <p:nvPr/>
          </p:nvSpPr>
          <p:spPr>
            <a:xfrm>
              <a:off x="1" y="390102"/>
              <a:ext cx="776731" cy="332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b="0" kern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1393432" y="1385331"/>
            <a:ext cx="9880452" cy="653005"/>
            <a:chOff x="776731" y="1737"/>
            <a:chExt cx="9880452" cy="721250"/>
          </a:xfrm>
          <a:scene3d>
            <a:camera prst="orthographicFront"/>
            <a:lightRig rig="flat" dir="t"/>
          </a:scene3d>
        </p:grpSpPr>
        <p:sp>
          <p:nvSpPr>
            <p:cNvPr id="58" name="Прямоугольник с двумя скругленными соседними углами 57"/>
            <p:cNvSpPr/>
            <p:nvPr/>
          </p:nvSpPr>
          <p:spPr>
            <a:xfrm rot="5400000">
              <a:off x="5356332" y="-4577864"/>
              <a:ext cx="721250" cy="9880452"/>
            </a:xfrm>
            <a:prstGeom prst="round2SameRect">
              <a:avLst/>
            </a:prstGeom>
            <a:ln>
              <a:solidFill>
                <a:schemeClr val="accent5">
                  <a:lumMod val="50000"/>
                </a:schemeClr>
              </a:solidFill>
            </a:ln>
            <a:sp3d extrusionH="12700" prstMaterial="plastic">
              <a:bevelT w="50800" h="50800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9" name="TextBox 58"/>
            <p:cNvSpPr txBox="1"/>
            <p:nvPr/>
          </p:nvSpPr>
          <p:spPr>
            <a:xfrm>
              <a:off x="776732" y="36945"/>
              <a:ext cx="9845243" cy="6508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2700" rIns="12700" bIns="12700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000" b="1" u="none" strike="noStrike" kern="1200" dirty="0" smtClean="0">
                  <a:solidFill>
                    <a:schemeClr val="accent5">
                      <a:lumMod val="75000"/>
                    </a:schemeClr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Усилить работу по сбору собственных доходов</a:t>
              </a:r>
              <a:endParaRPr lang="ru-RU" sz="2000" b="1" u="none" strike="noStrike" kern="1200" dirty="0">
                <a:solidFill>
                  <a:schemeClr val="accent5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438150" y="2378028"/>
            <a:ext cx="955283" cy="1109616"/>
            <a:chOff x="0" y="994434"/>
            <a:chExt cx="776732" cy="1109616"/>
          </a:xfrm>
          <a:scene3d>
            <a:camera prst="orthographicFront"/>
            <a:lightRig rig="flat" dir="t"/>
          </a:scene3d>
        </p:grpSpPr>
        <p:sp>
          <p:nvSpPr>
            <p:cNvPr id="56" name="Шеврон 55"/>
            <p:cNvSpPr/>
            <p:nvPr/>
          </p:nvSpPr>
          <p:spPr>
            <a:xfrm rot="5400000">
              <a:off x="-166442" y="1160876"/>
              <a:ext cx="1109616" cy="776731"/>
            </a:xfrm>
            <a:prstGeom prst="chevron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50000">
                  <a:schemeClr val="accent5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</a:gradFill>
            <a:ln>
              <a:solidFill>
                <a:schemeClr val="accent5">
                  <a:lumMod val="75000"/>
                </a:schemeClr>
              </a:solidFill>
            </a:ln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7" name="Шеврон 8"/>
            <p:cNvSpPr txBox="1"/>
            <p:nvPr/>
          </p:nvSpPr>
          <p:spPr>
            <a:xfrm>
              <a:off x="1" y="1382800"/>
              <a:ext cx="776731" cy="332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b="0" kern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1393432" y="2378029"/>
            <a:ext cx="9880452" cy="653006"/>
            <a:chOff x="776731" y="994435"/>
            <a:chExt cx="9880452" cy="721250"/>
          </a:xfrm>
          <a:scene3d>
            <a:camera prst="orthographicFront"/>
            <a:lightRig rig="flat" dir="t"/>
          </a:scene3d>
        </p:grpSpPr>
        <p:sp>
          <p:nvSpPr>
            <p:cNvPr id="54" name="Прямоугольник с двумя скругленными соседними углами 53"/>
            <p:cNvSpPr/>
            <p:nvPr/>
          </p:nvSpPr>
          <p:spPr>
            <a:xfrm rot="5400000">
              <a:off x="5356332" y="-3585166"/>
              <a:ext cx="721250" cy="9880452"/>
            </a:xfrm>
            <a:prstGeom prst="round2SameRect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sp3d extrusionH="12700" prstMaterial="plastic">
              <a:bevelT w="50800" h="50800"/>
            </a:sp3d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5" name="TextBox 54"/>
            <p:cNvSpPr txBox="1"/>
            <p:nvPr/>
          </p:nvSpPr>
          <p:spPr>
            <a:xfrm>
              <a:off x="776732" y="1029643"/>
              <a:ext cx="9845243" cy="56912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2700" rIns="12700" bIns="12700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000" b="1" u="none" strike="noStrike" kern="1200" dirty="0" smtClean="0">
                  <a:solidFill>
                    <a:schemeClr val="accent5">
                      <a:lumMod val="75000"/>
                    </a:schemeClr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Максимально сократить задолженность по налоговым и неналоговым доходам</a:t>
              </a:r>
              <a:endParaRPr lang="ru-RU" sz="2000" b="1" u="none" strike="noStrike" kern="1200" dirty="0">
                <a:solidFill>
                  <a:schemeClr val="accent5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438150" y="3370726"/>
            <a:ext cx="955283" cy="1109616"/>
            <a:chOff x="0" y="1987132"/>
            <a:chExt cx="776732" cy="1109616"/>
          </a:xfrm>
          <a:scene3d>
            <a:camera prst="orthographicFront"/>
            <a:lightRig rig="flat" dir="t"/>
          </a:scene3d>
        </p:grpSpPr>
        <p:sp>
          <p:nvSpPr>
            <p:cNvPr id="52" name="Шеврон 51"/>
            <p:cNvSpPr/>
            <p:nvPr/>
          </p:nvSpPr>
          <p:spPr>
            <a:xfrm rot="5400000">
              <a:off x="-166442" y="2153574"/>
              <a:ext cx="1109616" cy="776731"/>
            </a:xfrm>
            <a:prstGeom prst="chevron">
              <a:avLst/>
            </a:pr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</a:gradFill>
            <a:ln>
              <a:solidFill>
                <a:schemeClr val="accent5">
                  <a:lumMod val="60000"/>
                  <a:lumOff val="40000"/>
                </a:schemeClr>
              </a:solidFill>
            </a:ln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4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3" name="Шеврон 12"/>
            <p:cNvSpPr txBox="1"/>
            <p:nvPr/>
          </p:nvSpPr>
          <p:spPr>
            <a:xfrm>
              <a:off x="1" y="2375498"/>
              <a:ext cx="776731" cy="332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b="0" kern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1393432" y="3370727"/>
            <a:ext cx="9880452" cy="653008"/>
            <a:chOff x="776731" y="1987133"/>
            <a:chExt cx="9880452" cy="721250"/>
          </a:xfrm>
          <a:scene3d>
            <a:camera prst="orthographicFront"/>
            <a:lightRig rig="flat" dir="t"/>
          </a:scene3d>
        </p:grpSpPr>
        <p:sp>
          <p:nvSpPr>
            <p:cNvPr id="50" name="Прямоугольник с двумя скругленными соседними углами 49"/>
            <p:cNvSpPr/>
            <p:nvPr/>
          </p:nvSpPr>
          <p:spPr>
            <a:xfrm rot="5400000">
              <a:off x="5356332" y="-2592468"/>
              <a:ext cx="721250" cy="9880452"/>
            </a:xfrm>
            <a:prstGeom prst="round2SameRect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sp3d extrusionH="12700" prstMaterial="plastic">
              <a:bevelT w="50800" h="50800"/>
            </a:sp3d>
          </p:spPr>
          <p:style>
            <a:lnRef idx="1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1" name="TextBox 50"/>
            <p:cNvSpPr txBox="1"/>
            <p:nvPr/>
          </p:nvSpPr>
          <p:spPr>
            <a:xfrm>
              <a:off x="776732" y="2022341"/>
              <a:ext cx="9845243" cy="6508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2700" rIns="12700" bIns="12700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000" b="1" u="none" strike="noStrike" kern="1200" dirty="0" smtClean="0">
                  <a:solidFill>
                    <a:schemeClr val="accent5">
                      <a:lumMod val="75000"/>
                    </a:schemeClr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Обеспечить своевременное исполнение принятых бюджетных обязательств</a:t>
              </a:r>
              <a:endParaRPr lang="ru-RU" sz="2000" b="1" u="none" strike="noStrike" kern="1200" dirty="0">
                <a:solidFill>
                  <a:schemeClr val="accent5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438150" y="4363424"/>
            <a:ext cx="955283" cy="1109616"/>
            <a:chOff x="0" y="2979830"/>
            <a:chExt cx="776732" cy="1109616"/>
          </a:xfrm>
          <a:scene3d>
            <a:camera prst="orthographicFront"/>
            <a:lightRig rig="flat" dir="t"/>
          </a:scene3d>
        </p:grpSpPr>
        <p:sp>
          <p:nvSpPr>
            <p:cNvPr id="48" name="Шеврон 47"/>
            <p:cNvSpPr/>
            <p:nvPr/>
          </p:nvSpPr>
          <p:spPr>
            <a:xfrm rot="5400000">
              <a:off x="-166442" y="3146272"/>
              <a:ext cx="1109616" cy="776731"/>
            </a:xfrm>
            <a:prstGeom prst="chevron">
              <a:avLst/>
            </a:prstGeom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50000">
                  <a:schemeClr val="accent5">
                    <a:lumMod val="40000"/>
                    <a:lumOff val="60000"/>
                  </a:schemeClr>
                </a:gs>
                <a:gs pos="100000">
                  <a:schemeClr val="accent5">
                    <a:lumMod val="40000"/>
                    <a:lumOff val="60000"/>
                  </a:schemeClr>
                </a:gs>
              </a:gsLst>
            </a:gradFill>
            <a:ln>
              <a:solidFill>
                <a:schemeClr val="accent5">
                  <a:lumMod val="60000"/>
                  <a:lumOff val="40000"/>
                </a:schemeClr>
              </a:solidFill>
            </a:ln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Шеврон 16"/>
            <p:cNvSpPr txBox="1"/>
            <p:nvPr/>
          </p:nvSpPr>
          <p:spPr>
            <a:xfrm>
              <a:off x="1" y="3368196"/>
              <a:ext cx="776731" cy="332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b="0" kern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1393432" y="4363425"/>
            <a:ext cx="9880452" cy="635426"/>
            <a:chOff x="776731" y="2979831"/>
            <a:chExt cx="9880452" cy="721250"/>
          </a:xfrm>
          <a:scene3d>
            <a:camera prst="orthographicFront"/>
            <a:lightRig rig="flat" dir="t"/>
          </a:scene3d>
        </p:grpSpPr>
        <p:sp>
          <p:nvSpPr>
            <p:cNvPr id="46" name="Прямоугольник с двумя скругленными соседними углами 45"/>
            <p:cNvSpPr/>
            <p:nvPr/>
          </p:nvSpPr>
          <p:spPr>
            <a:xfrm rot="5400000">
              <a:off x="5356332" y="-1599770"/>
              <a:ext cx="721250" cy="9880452"/>
            </a:xfrm>
            <a:prstGeom prst="round2SameRect">
              <a:avLst/>
            </a:prstGeom>
            <a:ln>
              <a:solidFill>
                <a:schemeClr val="accent5">
                  <a:lumMod val="40000"/>
                  <a:lumOff val="60000"/>
                </a:schemeClr>
              </a:solidFill>
            </a:ln>
            <a:sp3d extrusionH="12700" prstMaterial="plastic">
              <a:bevelT w="50800" h="50800"/>
            </a:sp3d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7" name="TextBox 46"/>
            <p:cNvSpPr txBox="1"/>
            <p:nvPr/>
          </p:nvSpPr>
          <p:spPr>
            <a:xfrm>
              <a:off x="776732" y="3015039"/>
              <a:ext cx="9845243" cy="6508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2700" rIns="12700" bIns="12700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000" b="1" u="none" strike="noStrike" kern="1200" dirty="0" smtClean="0">
                  <a:solidFill>
                    <a:schemeClr val="accent5">
                      <a:lumMod val="75000"/>
                    </a:schemeClr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Не допускать образования кредиторской задолженности</a:t>
              </a:r>
              <a:endParaRPr lang="ru-RU" sz="2000" b="1" u="none" strike="noStrike" kern="1200" dirty="0">
                <a:solidFill>
                  <a:schemeClr val="accent5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438150" y="5356123"/>
            <a:ext cx="955283" cy="1109616"/>
            <a:chOff x="0" y="3972529"/>
            <a:chExt cx="776732" cy="1109616"/>
          </a:xfrm>
          <a:scene3d>
            <a:camera prst="orthographicFront"/>
            <a:lightRig rig="flat" dir="t"/>
          </a:scene3d>
        </p:grpSpPr>
        <p:sp>
          <p:nvSpPr>
            <p:cNvPr id="44" name="Шеврон 43"/>
            <p:cNvSpPr/>
            <p:nvPr/>
          </p:nvSpPr>
          <p:spPr>
            <a:xfrm rot="5400000">
              <a:off x="-166442" y="4138971"/>
              <a:ext cx="1109616" cy="776731"/>
            </a:xfrm>
            <a:prstGeom prst="chevron">
              <a:avLst/>
            </a:prstGeom>
            <a:gradFill>
              <a:gsLst>
                <a:gs pos="0">
                  <a:schemeClr val="accent5">
                    <a:lumMod val="20000"/>
                    <a:lumOff val="80000"/>
                  </a:schemeClr>
                </a:gs>
                <a:gs pos="51000">
                  <a:schemeClr val="accent5">
                    <a:lumMod val="20000"/>
                    <a:lumOff val="80000"/>
                  </a:schemeClr>
                </a:gs>
                <a:gs pos="100000">
                  <a:schemeClr val="accent5">
                    <a:lumMod val="20000"/>
                    <a:lumOff val="80000"/>
                  </a:schemeClr>
                </a:gs>
              </a:gsLst>
            </a:gradFill>
            <a:ln>
              <a:solidFill>
                <a:schemeClr val="accent5">
                  <a:lumMod val="20000"/>
                  <a:lumOff val="80000"/>
                </a:schemeClr>
              </a:solidFill>
            </a:ln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6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Шеврон 20"/>
            <p:cNvSpPr txBox="1"/>
            <p:nvPr/>
          </p:nvSpPr>
          <p:spPr>
            <a:xfrm>
              <a:off x="1" y="4360895"/>
              <a:ext cx="776731" cy="332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200" b="1" u="none" strike="noStrike" kern="1200" dirty="0">
                <a:solidFill>
                  <a:schemeClr val="accent5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1393432" y="5338539"/>
            <a:ext cx="9880452" cy="633636"/>
            <a:chOff x="776731" y="3954945"/>
            <a:chExt cx="9880452" cy="721250"/>
          </a:xfrm>
          <a:scene3d>
            <a:camera prst="orthographicFront"/>
            <a:lightRig rig="flat" dir="t"/>
          </a:scene3d>
        </p:grpSpPr>
        <p:sp>
          <p:nvSpPr>
            <p:cNvPr id="42" name="Прямоугольник с двумя скругленными соседними углами 41"/>
            <p:cNvSpPr/>
            <p:nvPr/>
          </p:nvSpPr>
          <p:spPr>
            <a:xfrm rot="5400000">
              <a:off x="5356332" y="-624656"/>
              <a:ext cx="721250" cy="9880452"/>
            </a:xfrm>
            <a:prstGeom prst="round2SameRect">
              <a:avLst/>
            </a:prstGeom>
            <a:ln>
              <a:solidFill>
                <a:schemeClr val="accent5">
                  <a:lumMod val="20000"/>
                  <a:lumOff val="80000"/>
                </a:schemeClr>
              </a:solidFill>
            </a:ln>
            <a:sp3d extrusionH="12700" prstMaterial="plastic">
              <a:bevelT w="50800" h="50800"/>
            </a:sp3d>
          </p:spPr>
          <p:style>
            <a:lnRef idx="1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TextBox 42"/>
            <p:cNvSpPr txBox="1"/>
            <p:nvPr/>
          </p:nvSpPr>
          <p:spPr>
            <a:xfrm>
              <a:off x="776732" y="3990153"/>
              <a:ext cx="9845243" cy="6508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2700" rIns="12700" bIns="12700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000" b="1" u="none" strike="noStrike" kern="1200" dirty="0" smtClean="0">
                  <a:solidFill>
                    <a:schemeClr val="accent5">
                      <a:lumMod val="75000"/>
                    </a:schemeClr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Обеспечить качественное формирование бюджета города на 2025-2027 годы</a:t>
              </a:r>
              <a:endParaRPr lang="ru-RU" sz="2000" b="1" u="none" strike="noStrike" kern="1200" dirty="0">
                <a:solidFill>
                  <a:schemeClr val="accent5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216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31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-1" y="-11153"/>
            <a:ext cx="12192002" cy="6869153"/>
            <a:chOff x="-1" y="-11153"/>
            <a:chExt cx="12192002" cy="6869153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-1" y="-11153"/>
              <a:ext cx="12192002" cy="2468463"/>
              <a:chOff x="-1" y="-11153"/>
              <a:chExt cx="12192002" cy="2468463"/>
            </a:xfrm>
          </p:grpSpPr>
          <p:pic>
            <p:nvPicPr>
              <p:cNvPr id="4" name="Рисунок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588" r="30" b="28208"/>
              <a:stretch/>
            </p:blipFill>
            <p:spPr>
              <a:xfrm>
                <a:off x="4723657" y="-11152"/>
                <a:ext cx="7468344" cy="2453269"/>
              </a:xfrm>
              <a:prstGeom prst="rect">
                <a:avLst/>
              </a:prstGeom>
            </p:spPr>
          </p:pic>
          <p:pic>
            <p:nvPicPr>
              <p:cNvPr id="13" name="Рисунок 12"/>
              <p:cNvPicPr>
                <a:picLocks noChangeAspect="1"/>
              </p:cNvPicPr>
              <p:nvPr/>
            </p:nvPicPr>
            <p:blipFill rotWithShape="1">
              <a:blip r:embed="rId4"/>
              <a:srcRect t="8990" r="52670" b="14346"/>
              <a:stretch/>
            </p:blipFill>
            <p:spPr>
              <a:xfrm flipH="1">
                <a:off x="-1" y="-11153"/>
                <a:ext cx="4723657" cy="2468463"/>
              </a:xfrm>
              <a:prstGeom prst="rect">
                <a:avLst/>
              </a:prstGeom>
            </p:spPr>
          </p:pic>
        </p:grpSp>
        <p:sp>
          <p:nvSpPr>
            <p:cNvPr id="14" name="Прямоугольник 13"/>
            <p:cNvSpPr/>
            <p:nvPr/>
          </p:nvSpPr>
          <p:spPr>
            <a:xfrm>
              <a:off x="0" y="2442117"/>
              <a:ext cx="12192000" cy="4415883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99879" y="2667390"/>
            <a:ext cx="1175448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064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Исполнение бюджета муниципального образования город Набережные Челны</a:t>
            </a:r>
          </a:p>
          <a:p>
            <a:pPr lvl="0" algn="ctr" defTabSz="9064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за </a:t>
            </a:r>
            <a:r>
              <a:rPr lang="en-US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I </a:t>
            </a:r>
            <a:r>
              <a:rPr lang="ru-RU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полугодие 2024 </a:t>
            </a:r>
            <a:r>
              <a:rPr lang="ru-RU" sz="3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года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069112" y="4367335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-37757" y="4482538"/>
            <a:ext cx="12229757" cy="1969766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</a:bodyPr>
          <a:lstStyle/>
          <a:p>
            <a:pPr algn="ctr" defTabSz="9064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Мулюкова Светлана Рафаильевна </a:t>
            </a:r>
            <a:endParaRPr lang="en-US" sz="3000" b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ctr" defTabSz="9064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Заместитель Руководителя Исполнительного комитета, </a:t>
            </a:r>
            <a:br>
              <a:rPr lang="ru-RU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</a:br>
            <a:r>
              <a:rPr lang="ru-RU" sz="3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начальник управления финансов</a:t>
            </a:r>
            <a:endParaRPr lang="ru-RU" sz="3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ctr" defTabSz="9064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57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4709</TotalTime>
  <Words>1734</Words>
  <Application>Microsoft Office PowerPoint</Application>
  <PresentationFormat>Широкоэкранный</PresentationFormat>
  <Paragraphs>659</Paragraphs>
  <Slides>31</Slides>
  <Notes>31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Регина Гардисламова Алмазовна</dc:creator>
  <cp:lastModifiedBy>Гульназ Г. Хамаева</cp:lastModifiedBy>
  <cp:revision>263</cp:revision>
  <cp:lastPrinted>2024-08-07T11:47:54Z</cp:lastPrinted>
  <dcterms:created xsi:type="dcterms:W3CDTF">2021-01-15T08:39:23Z</dcterms:created>
  <dcterms:modified xsi:type="dcterms:W3CDTF">2024-08-08T13:08:41Z</dcterms:modified>
</cp:coreProperties>
</file>